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86" r:id="rId27"/>
    <p:sldId id="2587" r:id="rId28"/>
    <p:sldId id="2588" r:id="rId29"/>
    <p:sldId id="2589" r:id="rId30"/>
    <p:sldId id="2590" r:id="rId31"/>
    <p:sldId id="2591" r:id="rId32"/>
    <p:sldId id="2592" r:id="rId33"/>
    <p:sldId id="2593" r:id="rId34"/>
    <p:sldId id="2594" r:id="rId35"/>
    <p:sldId id="2595" r:id="rId36"/>
    <p:sldId id="2596" r:id="rId37"/>
    <p:sldId id="2597" r:id="rId38"/>
    <p:sldId id="2598" r:id="rId39"/>
    <p:sldId id="2599" r:id="rId40"/>
    <p:sldId id="2600" r:id="rId41"/>
    <p:sldId id="2601" r:id="rId42"/>
    <p:sldId id="260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derstanding the Software Development Life Cycle (SDLC) Through the Analogy of Planning and Going on a Vacation" id="{A0FF5E51-356E-48CF-A039-3582388234A5}">
          <p14:sldIdLst>
            <p14:sldId id="2561"/>
            <p14:sldId id="2562"/>
          </p14:sldIdLst>
        </p14:section>
        <p14:section name="Requirements Gathering" id="{ABD91C7E-4915-4FD9-A906-FB4A48490A44}">
          <p14:sldIdLst>
            <p14:sldId id="2563"/>
            <p14:sldId id="2564"/>
            <p14:sldId id="2565"/>
          </p14:sldIdLst>
        </p14:section>
        <p14:section name="Requirement Analysis" id="{21A4FF3F-B266-4AD5-8BF0-706C3B275769}">
          <p14:sldIdLst>
            <p14:sldId id="2566"/>
            <p14:sldId id="2567"/>
            <p14:sldId id="2568"/>
          </p14:sldIdLst>
        </p14:section>
        <p14:section name="Sharing with Design Team" id="{3370A974-D09D-4F7D-8A0E-B6170AACDC92}">
          <p14:sldIdLst>
            <p14:sldId id="2569"/>
            <p14:sldId id="2570"/>
            <p14:sldId id="2571"/>
          </p14:sldIdLst>
        </p14:section>
        <p14:section name="Impact Analysis" id="{CD4FDF0D-B5FB-47F1-A5D2-370FBC353675}">
          <p14:sldIdLst>
            <p14:sldId id="2572"/>
            <p14:sldId id="2573"/>
            <p14:sldId id="2574"/>
          </p14:sldIdLst>
        </p14:section>
        <p14:section name="High-Level Design (HLD)" id="{D59AD962-54AF-4954-A519-58B56F730DF1}">
          <p14:sldIdLst>
            <p14:sldId id="2575"/>
            <p14:sldId id="2576"/>
            <p14:sldId id="2577"/>
          </p14:sldIdLst>
        </p14:section>
        <p14:section name="Low-Level Design (LLD)" id="{88A0A4F3-7D3D-4931-B785-E461FE3BA6A2}">
          <p14:sldIdLst>
            <p14:sldId id="2578"/>
            <p14:sldId id="2579"/>
            <p14:sldId id="2580"/>
          </p14:sldIdLst>
        </p14:section>
        <p14:section name="Technical Refinement" id="{8C9AE34B-E76A-4DF9-A7AC-577429777B35}">
          <p14:sldIdLst>
            <p14:sldId id="2581"/>
            <p14:sldId id="2582"/>
            <p14:sldId id="2583"/>
          </p14:sldIdLst>
        </p14:section>
        <p14:section name="Breakdown of Requirements" id="{E21A3BF7-2065-4946-9684-6B9F1B68CC2B}">
          <p14:sldIdLst>
            <p14:sldId id="2584"/>
            <p14:sldId id="2585"/>
            <p14:sldId id="2586"/>
          </p14:sldIdLst>
        </p14:section>
        <p14:section name="Estimation &amp; Planning" id="{2D617953-C267-4B51-95D9-CC9272277856}">
          <p14:sldIdLst>
            <p14:sldId id="2587"/>
            <p14:sldId id="2588"/>
            <p14:sldId id="2589"/>
          </p14:sldIdLst>
        </p14:section>
        <p14:section name="Development (Execution)" id="{7EA6D3EF-1654-45A6-ABDD-17782D7B903B}">
          <p14:sldIdLst>
            <p14:sldId id="2590"/>
            <p14:sldId id="2591"/>
            <p14:sldId id="2592"/>
          </p14:sldIdLst>
        </p14:section>
        <p14:section name="Unit Testing" id="{5EC95E0A-DFE5-42B0-861B-04E962DCE1A0}">
          <p14:sldIdLst>
            <p14:sldId id="2593"/>
            <p14:sldId id="2594"/>
            <p14:sldId id="2595"/>
          </p14:sldIdLst>
        </p14:section>
        <p14:section name="Functional Testing" id="{2971BCD0-4660-427A-BCD1-2643C52542D1}">
          <p14:sldIdLst>
            <p14:sldId id="2596"/>
            <p14:sldId id="2597"/>
            <p14:sldId id="2598"/>
          </p14:sldIdLst>
        </p14:section>
        <p14:section name="Regression Testing" id="{6636913E-6955-4715-A393-FDF42133D06C}">
          <p14:sldIdLst>
            <p14:sldId id="2599"/>
            <p14:sldId id="2600"/>
            <p14:sldId id="2601"/>
          </p14:sldIdLst>
        </p14:section>
        <p14:section name="Conclusion" id="{570B4F87-E505-4D33-AF87-78E077C54C2C}">
          <p14:sldIdLst>
            <p14:sldId id="260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7" d="100"/>
          <a:sy n="97" d="100"/>
        </p:scale>
        <p:origin x="1110" y="30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54B46C-6600-4A9F-9861-4A6B07EE774C}"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IN"/>
        </a:p>
      </dgm:t>
    </dgm:pt>
    <dgm:pt modelId="{E4CF5C86-00DF-4893-8E51-FC70FE0BE1C0}">
      <dgm:prSet/>
      <dgm:spPr/>
      <dgm:t>
        <a:bodyPr/>
        <a:lstStyle/>
        <a:p>
          <a:pPr>
            <a:lnSpc>
              <a:spcPct val="100000"/>
            </a:lnSpc>
            <a:defRPr b="1"/>
          </a:pPr>
          <a:r>
            <a:rPr lang="en-IN"/>
            <a:t>Importance of Contingency Plans</a:t>
          </a:r>
        </a:p>
      </dgm:t>
    </dgm:pt>
    <dgm:pt modelId="{042745CC-EBD2-411F-A80D-86526C3EC117}" type="parTrans" cxnId="{D6BB8DEC-500F-4741-9FF3-4F5ABC0071C2}">
      <dgm:prSet/>
      <dgm:spPr/>
      <dgm:t>
        <a:bodyPr/>
        <a:lstStyle/>
        <a:p>
          <a:endParaRPr lang="en-IN"/>
        </a:p>
      </dgm:t>
    </dgm:pt>
    <dgm:pt modelId="{23D215B8-B20B-4FB0-B7D8-95B5DC747B92}" type="sibTrans" cxnId="{D6BB8DEC-500F-4741-9FF3-4F5ABC0071C2}">
      <dgm:prSet/>
      <dgm:spPr/>
      <dgm:t>
        <a:bodyPr/>
        <a:lstStyle/>
        <a:p>
          <a:pPr>
            <a:lnSpc>
              <a:spcPct val="100000"/>
            </a:lnSpc>
            <a:defRPr b="1"/>
          </a:pPr>
          <a:endParaRPr lang="en-IN"/>
        </a:p>
      </dgm:t>
    </dgm:pt>
    <dgm:pt modelId="{1936D745-520E-487C-89A2-3F47A8D12949}">
      <dgm:prSet/>
      <dgm:spPr/>
      <dgm:t>
        <a:bodyPr/>
        <a:lstStyle/>
        <a:p>
          <a:pPr>
            <a:lnSpc>
              <a:spcPct val="100000"/>
            </a:lnSpc>
          </a:pPr>
          <a:r>
            <a:rPr lang="en-IN"/>
            <a:t>Contingency plans are vital for travelers to navigate unexpected situations, ensuring a smoother travel experience.</a:t>
          </a:r>
        </a:p>
      </dgm:t>
    </dgm:pt>
    <dgm:pt modelId="{863042A4-4B06-48FE-801E-342206C6AC83}" type="parTrans" cxnId="{048C4AED-EE6F-4F0D-B537-ADD2A5502250}">
      <dgm:prSet/>
      <dgm:spPr/>
      <dgm:t>
        <a:bodyPr/>
        <a:lstStyle/>
        <a:p>
          <a:endParaRPr lang="en-IN"/>
        </a:p>
      </dgm:t>
    </dgm:pt>
    <dgm:pt modelId="{C70948E1-83AE-49EB-B09F-1454C0E8A7CA}" type="sibTrans" cxnId="{048C4AED-EE6F-4F0D-B537-ADD2A5502250}">
      <dgm:prSet/>
      <dgm:spPr/>
      <dgm:t>
        <a:bodyPr/>
        <a:lstStyle/>
        <a:p>
          <a:endParaRPr lang="en-IN"/>
        </a:p>
      </dgm:t>
    </dgm:pt>
    <dgm:pt modelId="{72DDC778-54BC-4405-9004-62CB3CE37DAF}">
      <dgm:prSet/>
      <dgm:spPr/>
      <dgm:t>
        <a:bodyPr/>
        <a:lstStyle/>
        <a:p>
          <a:pPr>
            <a:lnSpc>
              <a:spcPct val="100000"/>
            </a:lnSpc>
            <a:defRPr b="1"/>
          </a:pPr>
          <a:r>
            <a:rPr lang="en-IN"/>
            <a:t>Comparison to Software Development</a:t>
          </a:r>
        </a:p>
      </dgm:t>
    </dgm:pt>
    <dgm:pt modelId="{26115420-1B85-4576-B9B9-769B97B583A0}" type="parTrans" cxnId="{7FAE5874-4D95-4040-8993-070526EE774B}">
      <dgm:prSet/>
      <dgm:spPr/>
      <dgm:t>
        <a:bodyPr/>
        <a:lstStyle/>
        <a:p>
          <a:endParaRPr lang="en-IN"/>
        </a:p>
      </dgm:t>
    </dgm:pt>
    <dgm:pt modelId="{7275EAA3-02B1-48A7-B87F-AE0F365C57B4}" type="sibTrans" cxnId="{7FAE5874-4D95-4040-8993-070526EE774B}">
      <dgm:prSet/>
      <dgm:spPr/>
      <dgm:t>
        <a:bodyPr/>
        <a:lstStyle/>
        <a:p>
          <a:pPr>
            <a:lnSpc>
              <a:spcPct val="100000"/>
            </a:lnSpc>
            <a:defRPr b="1"/>
          </a:pPr>
          <a:endParaRPr lang="en-IN"/>
        </a:p>
      </dgm:t>
    </dgm:pt>
    <dgm:pt modelId="{316D23D6-53FA-4AAD-A604-0D95C8A1C64A}">
      <dgm:prSet/>
      <dgm:spPr/>
      <dgm:t>
        <a:bodyPr/>
        <a:lstStyle/>
        <a:p>
          <a:pPr>
            <a:lnSpc>
              <a:spcPct val="100000"/>
            </a:lnSpc>
          </a:pPr>
          <a:r>
            <a:rPr lang="en-IN"/>
            <a:t>Just like software teams prepare for potential development issues, travelers must anticipate and plan for delays.</a:t>
          </a:r>
        </a:p>
      </dgm:t>
    </dgm:pt>
    <dgm:pt modelId="{D91CA3FA-AC4C-4FE8-A97A-8EEDD60735F5}" type="parTrans" cxnId="{BECB16CB-7091-40E7-BB65-CD4EB1841FA7}">
      <dgm:prSet/>
      <dgm:spPr/>
      <dgm:t>
        <a:bodyPr/>
        <a:lstStyle/>
        <a:p>
          <a:endParaRPr lang="en-IN"/>
        </a:p>
      </dgm:t>
    </dgm:pt>
    <dgm:pt modelId="{A2CCF8F2-0BC4-488E-B073-F3F8FE932C13}" type="sibTrans" cxnId="{BECB16CB-7091-40E7-BB65-CD4EB1841FA7}">
      <dgm:prSet/>
      <dgm:spPr/>
      <dgm:t>
        <a:bodyPr/>
        <a:lstStyle/>
        <a:p>
          <a:endParaRPr lang="en-IN"/>
        </a:p>
      </dgm:t>
    </dgm:pt>
    <dgm:pt modelId="{BD5DA6C1-6A13-47DD-AE7F-AEB35C3FC4B8}">
      <dgm:prSet/>
      <dgm:spPr/>
      <dgm:t>
        <a:bodyPr/>
        <a:lstStyle/>
        <a:p>
          <a:pPr>
            <a:lnSpc>
              <a:spcPct val="100000"/>
            </a:lnSpc>
            <a:defRPr b="1"/>
          </a:pPr>
          <a:r>
            <a:rPr lang="en-IN"/>
            <a:t>Handling Weather Changes</a:t>
          </a:r>
        </a:p>
      </dgm:t>
    </dgm:pt>
    <dgm:pt modelId="{E53637F9-8C9D-4568-936C-03B0329EB9E0}" type="parTrans" cxnId="{4976E373-44CC-4CEA-A362-43741154C5E6}">
      <dgm:prSet/>
      <dgm:spPr/>
      <dgm:t>
        <a:bodyPr/>
        <a:lstStyle/>
        <a:p>
          <a:endParaRPr lang="en-IN"/>
        </a:p>
      </dgm:t>
    </dgm:pt>
    <dgm:pt modelId="{FC7E0F43-16AF-479B-A458-36790A151A96}" type="sibTrans" cxnId="{4976E373-44CC-4CEA-A362-43741154C5E6}">
      <dgm:prSet/>
      <dgm:spPr/>
      <dgm:t>
        <a:bodyPr/>
        <a:lstStyle/>
        <a:p>
          <a:endParaRPr lang="en-IN"/>
        </a:p>
      </dgm:t>
    </dgm:pt>
    <dgm:pt modelId="{FCA61E57-E38F-48A3-9F15-4AF181345C64}">
      <dgm:prSet/>
      <dgm:spPr/>
      <dgm:t>
        <a:bodyPr/>
        <a:lstStyle/>
        <a:p>
          <a:pPr>
            <a:lnSpc>
              <a:spcPct val="100000"/>
            </a:lnSpc>
          </a:pPr>
          <a:r>
            <a:rPr lang="en-IN"/>
            <a:t>Being prepared for weather changes is crucial for travelers to ensure flexibility and adaptability during their journey.</a:t>
          </a:r>
        </a:p>
      </dgm:t>
    </dgm:pt>
    <dgm:pt modelId="{E1152007-26BD-4648-B467-66F2A230841A}" type="parTrans" cxnId="{4893E002-91B0-411C-A456-78E2238F1EB5}">
      <dgm:prSet/>
      <dgm:spPr/>
      <dgm:t>
        <a:bodyPr/>
        <a:lstStyle/>
        <a:p>
          <a:endParaRPr lang="en-IN"/>
        </a:p>
      </dgm:t>
    </dgm:pt>
    <dgm:pt modelId="{237D347A-84AC-45E9-A65C-2DCE5E4EC02E}" type="sibTrans" cxnId="{4893E002-91B0-411C-A456-78E2238F1EB5}">
      <dgm:prSet/>
      <dgm:spPr/>
      <dgm:t>
        <a:bodyPr/>
        <a:lstStyle/>
        <a:p>
          <a:endParaRPr lang="en-IN"/>
        </a:p>
      </dgm:t>
    </dgm:pt>
    <dgm:pt modelId="{D6CE7C54-79CA-43AA-9A3A-FB680D832F09}" type="pres">
      <dgm:prSet presAssocID="{F154B46C-6600-4A9F-9861-4A6B07EE774C}" presName="Root" presStyleCnt="0">
        <dgm:presLayoutVars>
          <dgm:dir/>
          <dgm:resizeHandles val="exact"/>
        </dgm:presLayoutVars>
      </dgm:prSet>
      <dgm:spPr/>
    </dgm:pt>
    <dgm:pt modelId="{0EB26CD2-97BD-4377-B315-D971E7187307}" type="pres">
      <dgm:prSet presAssocID="{E4CF5C86-00DF-4893-8E51-FC70FE0BE1C0}" presName="Composite" presStyleCnt="0"/>
      <dgm:spPr/>
    </dgm:pt>
    <dgm:pt modelId="{E59716E0-1D27-4735-A947-739A7DE817A5}" type="pres">
      <dgm:prSet presAssocID="{E4CF5C86-00DF-4893-8E51-FC70FE0BE1C0}"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9923" r="23326" b="-2"/>
          <a:stretch/>
        </a:blipFill>
      </dgm:spPr>
      <dgm:extLst>
        <a:ext uri="{E40237B7-FDA0-4F09-8148-C483321AD2D9}">
          <dgm14:cNvPr xmlns:dgm14="http://schemas.microsoft.com/office/drawing/2010/diagram" id="0" name="" descr="Person pointing on a map"/>
        </a:ext>
      </dgm:extLst>
    </dgm:pt>
    <dgm:pt modelId="{57CE68FD-E0BE-45EE-807C-485ABB8DBD63}" type="pres">
      <dgm:prSet presAssocID="{E4CF5C86-00DF-4893-8E51-FC70FE0BE1C0}" presName="Subtitle" presStyleLbl="revTx" presStyleIdx="0" presStyleCnt="6">
        <dgm:presLayoutVars>
          <dgm:chMax val="0"/>
          <dgm:bulletEnabled/>
        </dgm:presLayoutVars>
      </dgm:prSet>
      <dgm:spPr/>
    </dgm:pt>
    <dgm:pt modelId="{8EB5A961-44F9-4F8B-AB0D-3A1D50E919F6}" type="pres">
      <dgm:prSet presAssocID="{E4CF5C86-00DF-4893-8E51-FC70FE0BE1C0}" presName="Description" presStyleLbl="revTx" presStyleIdx="1" presStyleCnt="6">
        <dgm:presLayoutVars>
          <dgm:bulletEnabled/>
        </dgm:presLayoutVars>
      </dgm:prSet>
      <dgm:spPr/>
    </dgm:pt>
    <dgm:pt modelId="{65E0E715-77DE-494B-B82F-96798A03C6DE}" type="pres">
      <dgm:prSet presAssocID="{23D215B8-B20B-4FB0-B7D8-95B5DC747B92}" presName="sibTrans" presStyleLbl="sibTrans2D1" presStyleIdx="0" presStyleCnt="0"/>
      <dgm:spPr/>
    </dgm:pt>
    <dgm:pt modelId="{F5B03F65-13CD-416C-9602-F3BFC6B170BD}" type="pres">
      <dgm:prSet presAssocID="{72DDC778-54BC-4405-9004-62CB3CE37DAF}" presName="Composite" presStyleCnt="0"/>
      <dgm:spPr/>
    </dgm:pt>
    <dgm:pt modelId="{EC2C2AA3-829B-4544-9A3B-A84FB7CE1202}" type="pres">
      <dgm:prSet presAssocID="{72DDC778-54BC-4405-9004-62CB3CE37DAF}"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7648" r="26104" b="3"/>
          <a:stretch/>
        </a:blipFill>
      </dgm:spPr>
      <dgm:extLst>
        <a:ext uri="{E40237B7-FDA0-4F09-8148-C483321AD2D9}">
          <dgm14:cNvPr xmlns:dgm14="http://schemas.microsoft.com/office/drawing/2010/diagram" id="0" name="" descr="People at the meeting desk"/>
        </a:ext>
      </dgm:extLst>
    </dgm:pt>
    <dgm:pt modelId="{6C8458A7-CC65-4374-B179-88774F4B3D70}" type="pres">
      <dgm:prSet presAssocID="{72DDC778-54BC-4405-9004-62CB3CE37DAF}" presName="Subtitle" presStyleLbl="revTx" presStyleIdx="2" presStyleCnt="6">
        <dgm:presLayoutVars>
          <dgm:chMax val="0"/>
          <dgm:bulletEnabled/>
        </dgm:presLayoutVars>
      </dgm:prSet>
      <dgm:spPr/>
    </dgm:pt>
    <dgm:pt modelId="{91ED0968-45A9-433F-AB4F-B011EE4584C0}" type="pres">
      <dgm:prSet presAssocID="{72DDC778-54BC-4405-9004-62CB3CE37DAF}" presName="Description" presStyleLbl="revTx" presStyleIdx="3" presStyleCnt="6">
        <dgm:presLayoutVars>
          <dgm:bulletEnabled/>
        </dgm:presLayoutVars>
      </dgm:prSet>
      <dgm:spPr/>
    </dgm:pt>
    <dgm:pt modelId="{9CDCB1D2-3A8D-4F8E-9B4F-5D6E65E71EC0}" type="pres">
      <dgm:prSet presAssocID="{7275EAA3-02B1-48A7-B87F-AE0F365C57B4}" presName="sibTrans" presStyleLbl="sibTrans2D1" presStyleIdx="0" presStyleCnt="0"/>
      <dgm:spPr/>
    </dgm:pt>
    <dgm:pt modelId="{C07A0F01-C540-4E2C-92EC-888EA79CFF1D}" type="pres">
      <dgm:prSet presAssocID="{BD5DA6C1-6A13-47DD-AE7F-AEB35C3FC4B8}" presName="Composite" presStyleCnt="0"/>
      <dgm:spPr/>
    </dgm:pt>
    <dgm:pt modelId="{BFEAE18E-77BB-4CBE-B2E7-8984C33BFAAD}" type="pres">
      <dgm:prSet presAssocID="{BD5DA6C1-6A13-47DD-AE7F-AEB35C3FC4B8}"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9250" r="13998" b="-2"/>
          <a:stretch/>
        </a:blipFill>
      </dgm:spPr>
      <dgm:extLst>
        <a:ext uri="{E40237B7-FDA0-4F09-8148-C483321AD2D9}">
          <dgm14:cNvPr xmlns:dgm14="http://schemas.microsoft.com/office/drawing/2010/diagram" id="0" name="" descr="Young Tourist With Backpack is Exploring the City, Walking in the Public Park, and Eating an Ice Cream While Listening to the Music With Large Headphones."/>
        </a:ext>
      </dgm:extLst>
    </dgm:pt>
    <dgm:pt modelId="{4E84673D-28D8-4572-B383-C8489572492D}" type="pres">
      <dgm:prSet presAssocID="{BD5DA6C1-6A13-47DD-AE7F-AEB35C3FC4B8}" presName="Subtitle" presStyleLbl="revTx" presStyleIdx="4" presStyleCnt="6">
        <dgm:presLayoutVars>
          <dgm:chMax val="0"/>
          <dgm:bulletEnabled/>
        </dgm:presLayoutVars>
      </dgm:prSet>
      <dgm:spPr/>
    </dgm:pt>
    <dgm:pt modelId="{CFE2D7A3-7550-46EC-806D-05678EB8AA59}" type="pres">
      <dgm:prSet presAssocID="{BD5DA6C1-6A13-47DD-AE7F-AEB35C3FC4B8}" presName="Description" presStyleLbl="revTx" presStyleIdx="5" presStyleCnt="6">
        <dgm:presLayoutVars>
          <dgm:bulletEnabled/>
        </dgm:presLayoutVars>
      </dgm:prSet>
      <dgm:spPr/>
    </dgm:pt>
  </dgm:ptLst>
  <dgm:cxnLst>
    <dgm:cxn modelId="{4893E002-91B0-411C-A456-78E2238F1EB5}" srcId="{BD5DA6C1-6A13-47DD-AE7F-AEB35C3FC4B8}" destId="{FCA61E57-E38F-48A3-9F15-4AF181345C64}" srcOrd="0" destOrd="0" parTransId="{E1152007-26BD-4648-B467-66F2A230841A}" sibTransId="{237D347A-84AC-45E9-A65C-2DCE5E4EC02E}"/>
    <dgm:cxn modelId="{8978D45E-BCA0-4F7A-8BA0-5FAF15F5C570}" type="presOf" srcId="{F154B46C-6600-4A9F-9861-4A6B07EE774C}" destId="{D6CE7C54-79CA-43AA-9A3A-FB680D832F09}" srcOrd="0" destOrd="0" presId="urn:microsoft.com/office/officeart/2024/3/layout/verticalVisualTextBlock1"/>
    <dgm:cxn modelId="{0DB97948-BBD7-4798-862F-453041DB567F}" type="presOf" srcId="{FCA61E57-E38F-48A3-9F15-4AF181345C64}" destId="{CFE2D7A3-7550-46EC-806D-05678EB8AA59}" srcOrd="0" destOrd="0" presId="urn:microsoft.com/office/officeart/2024/3/layout/verticalVisualTextBlock1"/>
    <dgm:cxn modelId="{4976E373-44CC-4CEA-A362-43741154C5E6}" srcId="{F154B46C-6600-4A9F-9861-4A6B07EE774C}" destId="{BD5DA6C1-6A13-47DD-AE7F-AEB35C3FC4B8}" srcOrd="2" destOrd="0" parTransId="{E53637F9-8C9D-4568-936C-03B0329EB9E0}" sibTransId="{FC7E0F43-16AF-479B-A458-36790A151A96}"/>
    <dgm:cxn modelId="{7FAE5874-4D95-4040-8993-070526EE774B}" srcId="{F154B46C-6600-4A9F-9861-4A6B07EE774C}" destId="{72DDC778-54BC-4405-9004-62CB3CE37DAF}" srcOrd="1" destOrd="0" parTransId="{26115420-1B85-4576-B9B9-769B97B583A0}" sibTransId="{7275EAA3-02B1-48A7-B87F-AE0F365C57B4}"/>
    <dgm:cxn modelId="{AC3FE876-55E8-413D-A745-AF2D98396710}" type="presOf" srcId="{BD5DA6C1-6A13-47DD-AE7F-AEB35C3FC4B8}" destId="{4E84673D-28D8-4572-B383-C8489572492D}" srcOrd="0" destOrd="0" presId="urn:microsoft.com/office/officeart/2024/3/layout/verticalVisualTextBlock1"/>
    <dgm:cxn modelId="{EC9ADE77-3F69-4140-A644-655FA52FB60E}" type="presOf" srcId="{E4CF5C86-00DF-4893-8E51-FC70FE0BE1C0}" destId="{57CE68FD-E0BE-45EE-807C-485ABB8DBD63}" srcOrd="0" destOrd="0" presId="urn:microsoft.com/office/officeart/2024/3/layout/verticalVisualTextBlock1"/>
    <dgm:cxn modelId="{CFDF4D58-30D2-4125-9B53-F49B54CA4659}" type="presOf" srcId="{7275EAA3-02B1-48A7-B87F-AE0F365C57B4}" destId="{9CDCB1D2-3A8D-4F8E-9B4F-5D6E65E71EC0}" srcOrd="0" destOrd="0" presId="urn:microsoft.com/office/officeart/2024/3/layout/verticalVisualTextBlock1"/>
    <dgm:cxn modelId="{9B57F198-C921-433F-B940-40B229EEDD68}" type="presOf" srcId="{23D215B8-B20B-4FB0-B7D8-95B5DC747B92}" destId="{65E0E715-77DE-494B-B82F-96798A03C6DE}" srcOrd="0" destOrd="0" presId="urn:microsoft.com/office/officeart/2024/3/layout/verticalVisualTextBlock1"/>
    <dgm:cxn modelId="{BECB16CB-7091-40E7-BB65-CD4EB1841FA7}" srcId="{72DDC778-54BC-4405-9004-62CB3CE37DAF}" destId="{316D23D6-53FA-4AAD-A604-0D95C8A1C64A}" srcOrd="0" destOrd="0" parTransId="{D91CA3FA-AC4C-4FE8-A97A-8EEDD60735F5}" sibTransId="{A2CCF8F2-0BC4-488E-B073-F3F8FE932C13}"/>
    <dgm:cxn modelId="{E958CAD9-765A-4674-9FB6-C9AD8B298684}" type="presOf" srcId="{316D23D6-53FA-4AAD-A604-0D95C8A1C64A}" destId="{91ED0968-45A9-433F-AB4F-B011EE4584C0}" srcOrd="0" destOrd="0" presId="urn:microsoft.com/office/officeart/2024/3/layout/verticalVisualTextBlock1"/>
    <dgm:cxn modelId="{054B1AEB-4E49-43F7-9A0B-9A3FD1D1E781}" type="presOf" srcId="{72DDC778-54BC-4405-9004-62CB3CE37DAF}" destId="{6C8458A7-CC65-4374-B179-88774F4B3D70}" srcOrd="0" destOrd="0" presId="urn:microsoft.com/office/officeart/2024/3/layout/verticalVisualTextBlock1"/>
    <dgm:cxn modelId="{D6BB8DEC-500F-4741-9FF3-4F5ABC0071C2}" srcId="{F154B46C-6600-4A9F-9861-4A6B07EE774C}" destId="{E4CF5C86-00DF-4893-8E51-FC70FE0BE1C0}" srcOrd="0" destOrd="0" parTransId="{042745CC-EBD2-411F-A80D-86526C3EC117}" sibTransId="{23D215B8-B20B-4FB0-B7D8-95B5DC747B92}"/>
    <dgm:cxn modelId="{048C4AED-EE6F-4F0D-B537-ADD2A5502250}" srcId="{E4CF5C86-00DF-4893-8E51-FC70FE0BE1C0}" destId="{1936D745-520E-487C-89A2-3F47A8D12949}" srcOrd="0" destOrd="0" parTransId="{863042A4-4B06-48FE-801E-342206C6AC83}" sibTransId="{C70948E1-83AE-49EB-B09F-1454C0E8A7CA}"/>
    <dgm:cxn modelId="{352049F2-F421-433F-A18B-0808F073FFE6}" type="presOf" srcId="{1936D745-520E-487C-89A2-3F47A8D12949}" destId="{8EB5A961-44F9-4F8B-AB0D-3A1D50E919F6}" srcOrd="0" destOrd="0" presId="urn:microsoft.com/office/officeart/2024/3/layout/verticalVisualTextBlock1"/>
    <dgm:cxn modelId="{E0F3DA9F-9133-45F4-8CED-270A20A1EA30}" type="presParOf" srcId="{D6CE7C54-79CA-43AA-9A3A-FB680D832F09}" destId="{0EB26CD2-97BD-4377-B315-D971E7187307}" srcOrd="0" destOrd="0" presId="urn:microsoft.com/office/officeart/2024/3/layout/verticalVisualTextBlock1"/>
    <dgm:cxn modelId="{0272B6B8-69AC-4978-8DBF-7075B04C207C}" type="presParOf" srcId="{0EB26CD2-97BD-4377-B315-D971E7187307}" destId="{E59716E0-1D27-4735-A947-739A7DE817A5}" srcOrd="0" destOrd="0" presId="urn:microsoft.com/office/officeart/2024/3/layout/verticalVisualTextBlock1"/>
    <dgm:cxn modelId="{6DB05D06-D355-45E6-B3BA-0D8AAEFAC7F9}" type="presParOf" srcId="{0EB26CD2-97BD-4377-B315-D971E7187307}" destId="{57CE68FD-E0BE-45EE-807C-485ABB8DBD63}" srcOrd="1" destOrd="0" presId="urn:microsoft.com/office/officeart/2024/3/layout/verticalVisualTextBlock1"/>
    <dgm:cxn modelId="{A2B988F6-C75E-4D16-A5B4-37D57A76E7D5}" type="presParOf" srcId="{0EB26CD2-97BD-4377-B315-D971E7187307}" destId="{8EB5A961-44F9-4F8B-AB0D-3A1D50E919F6}" srcOrd="2" destOrd="0" presId="urn:microsoft.com/office/officeart/2024/3/layout/verticalVisualTextBlock1"/>
    <dgm:cxn modelId="{7B37DEB6-E49A-4A75-8FEB-0F61560B6192}" type="presParOf" srcId="{D6CE7C54-79CA-43AA-9A3A-FB680D832F09}" destId="{65E0E715-77DE-494B-B82F-96798A03C6DE}" srcOrd="1" destOrd="0" presId="urn:microsoft.com/office/officeart/2024/3/layout/verticalVisualTextBlock1"/>
    <dgm:cxn modelId="{56DAA84C-1A88-46D8-B770-367A26BA2D2F}" type="presParOf" srcId="{D6CE7C54-79CA-43AA-9A3A-FB680D832F09}" destId="{F5B03F65-13CD-416C-9602-F3BFC6B170BD}" srcOrd="2" destOrd="0" presId="urn:microsoft.com/office/officeart/2024/3/layout/verticalVisualTextBlock1"/>
    <dgm:cxn modelId="{133BC4BA-FA8D-496F-9A5B-85BA9501CDE8}" type="presParOf" srcId="{F5B03F65-13CD-416C-9602-F3BFC6B170BD}" destId="{EC2C2AA3-829B-4544-9A3B-A84FB7CE1202}" srcOrd="0" destOrd="0" presId="urn:microsoft.com/office/officeart/2024/3/layout/verticalVisualTextBlock1"/>
    <dgm:cxn modelId="{B0A1CFFC-5AF8-4432-B3DA-40820EACE47F}" type="presParOf" srcId="{F5B03F65-13CD-416C-9602-F3BFC6B170BD}" destId="{6C8458A7-CC65-4374-B179-88774F4B3D70}" srcOrd="1" destOrd="0" presId="urn:microsoft.com/office/officeart/2024/3/layout/verticalVisualTextBlock1"/>
    <dgm:cxn modelId="{093BC890-68C9-4652-BDBB-D6286D729874}" type="presParOf" srcId="{F5B03F65-13CD-416C-9602-F3BFC6B170BD}" destId="{91ED0968-45A9-433F-AB4F-B011EE4584C0}" srcOrd="2" destOrd="0" presId="urn:microsoft.com/office/officeart/2024/3/layout/verticalVisualTextBlock1"/>
    <dgm:cxn modelId="{BF98EBE1-C9E1-458F-AC3E-A69378D9A95B}" type="presParOf" srcId="{D6CE7C54-79CA-43AA-9A3A-FB680D832F09}" destId="{9CDCB1D2-3A8D-4F8E-9B4F-5D6E65E71EC0}" srcOrd="3" destOrd="0" presId="urn:microsoft.com/office/officeart/2024/3/layout/verticalVisualTextBlock1"/>
    <dgm:cxn modelId="{7F8DEE57-FD5C-40CE-888B-AE33A5324704}" type="presParOf" srcId="{D6CE7C54-79CA-43AA-9A3A-FB680D832F09}" destId="{C07A0F01-C540-4E2C-92EC-888EA79CFF1D}" srcOrd="4" destOrd="0" presId="urn:microsoft.com/office/officeart/2024/3/layout/verticalVisualTextBlock1"/>
    <dgm:cxn modelId="{000A299D-B37C-4FE8-BFF9-DB9419403960}" type="presParOf" srcId="{C07A0F01-C540-4E2C-92EC-888EA79CFF1D}" destId="{BFEAE18E-77BB-4CBE-B2E7-8984C33BFAAD}" srcOrd="0" destOrd="0" presId="urn:microsoft.com/office/officeart/2024/3/layout/verticalVisualTextBlock1"/>
    <dgm:cxn modelId="{5E70928B-F330-442E-8B92-7D27146C5CC8}" type="presParOf" srcId="{C07A0F01-C540-4E2C-92EC-888EA79CFF1D}" destId="{4E84673D-28D8-4572-B383-C8489572492D}" srcOrd="1" destOrd="0" presId="urn:microsoft.com/office/officeart/2024/3/layout/verticalVisualTextBlock1"/>
    <dgm:cxn modelId="{E1D19BE3-764F-4DB9-9FC5-00D1E2CABD2C}" type="presParOf" srcId="{C07A0F01-C540-4E2C-92EC-888EA79CFF1D}" destId="{CFE2D7A3-7550-46EC-806D-05678EB8AA59}"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3DBC47-B369-4EC3-907A-41B7507691C3}"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A08C8D83-1E1B-4974-B6C3-BAAC9A119B98}">
      <dgm:prSet/>
      <dgm:spPr/>
      <dgm:t>
        <a:bodyPr/>
        <a:lstStyle/>
        <a:p>
          <a:pPr>
            <a:lnSpc>
              <a:spcPct val="100000"/>
            </a:lnSpc>
            <a:defRPr b="1"/>
          </a:pPr>
          <a:r>
            <a:rPr lang="en-US"/>
            <a:t>Planning Phase</a:t>
          </a:r>
        </a:p>
      </dgm:t>
    </dgm:pt>
    <dgm:pt modelId="{1F740BB5-EBEB-4DD2-BC78-24C8E9367D44}" type="parTrans" cxnId="{B326180D-5D24-4242-9D9C-3B640CC38928}">
      <dgm:prSet/>
      <dgm:spPr/>
      <dgm:t>
        <a:bodyPr/>
        <a:lstStyle/>
        <a:p>
          <a:endParaRPr lang="en-US"/>
        </a:p>
      </dgm:t>
    </dgm:pt>
    <dgm:pt modelId="{68EEABAE-4485-4AFA-AB3D-CDA642665963}" type="sibTrans" cxnId="{B326180D-5D24-4242-9D9C-3B640CC38928}">
      <dgm:prSet/>
      <dgm:spPr/>
      <dgm:t>
        <a:bodyPr/>
        <a:lstStyle/>
        <a:p>
          <a:pPr>
            <a:lnSpc>
              <a:spcPct val="100000"/>
            </a:lnSpc>
            <a:defRPr b="1"/>
          </a:pPr>
          <a:endParaRPr lang="en-US"/>
        </a:p>
      </dgm:t>
    </dgm:pt>
    <dgm:pt modelId="{289C58CA-8819-4ED6-A10B-4B3D200E83AC}">
      <dgm:prSet/>
      <dgm:spPr/>
      <dgm:t>
        <a:bodyPr/>
        <a:lstStyle/>
        <a:p>
          <a:pPr>
            <a:lnSpc>
              <a:spcPct val="100000"/>
            </a:lnSpc>
          </a:pPr>
          <a:r>
            <a:rPr lang="en-US"/>
            <a:t>Just as a vacation requires careful planning, the planning phase in SDLC sets the foundation for successful development.</a:t>
          </a:r>
        </a:p>
      </dgm:t>
    </dgm:pt>
    <dgm:pt modelId="{703DB1F9-6867-424B-BDAC-A5F075949CC7}" type="parTrans" cxnId="{C871B218-B807-490A-B3E7-285BAA470E3E}">
      <dgm:prSet/>
      <dgm:spPr/>
      <dgm:t>
        <a:bodyPr/>
        <a:lstStyle/>
        <a:p>
          <a:endParaRPr lang="en-US"/>
        </a:p>
      </dgm:t>
    </dgm:pt>
    <dgm:pt modelId="{CD7E896F-7F1C-4D0B-99B7-DBFEA8FEC94F}" type="sibTrans" cxnId="{C871B218-B807-490A-B3E7-285BAA470E3E}">
      <dgm:prSet/>
      <dgm:spPr/>
      <dgm:t>
        <a:bodyPr/>
        <a:lstStyle/>
        <a:p>
          <a:endParaRPr lang="en-US"/>
        </a:p>
      </dgm:t>
    </dgm:pt>
    <dgm:pt modelId="{D4F383AF-A9B8-49E6-8743-B87406C48282}">
      <dgm:prSet/>
      <dgm:spPr/>
      <dgm:t>
        <a:bodyPr/>
        <a:lstStyle/>
        <a:p>
          <a:pPr>
            <a:lnSpc>
              <a:spcPct val="100000"/>
            </a:lnSpc>
            <a:defRPr b="1"/>
          </a:pPr>
          <a:r>
            <a:rPr lang="en-US"/>
            <a:t>Execution Phase</a:t>
          </a:r>
        </a:p>
      </dgm:t>
    </dgm:pt>
    <dgm:pt modelId="{B8B290E7-0EDA-48BD-875C-23F14C66EF96}" type="parTrans" cxnId="{330C3DCC-6846-4C17-905B-3B17BDB7B4FF}">
      <dgm:prSet/>
      <dgm:spPr/>
      <dgm:t>
        <a:bodyPr/>
        <a:lstStyle/>
        <a:p>
          <a:endParaRPr lang="en-US"/>
        </a:p>
      </dgm:t>
    </dgm:pt>
    <dgm:pt modelId="{C5CCBC9C-7739-4AFE-AFDD-856343CB1091}" type="sibTrans" cxnId="{330C3DCC-6846-4C17-905B-3B17BDB7B4FF}">
      <dgm:prSet/>
      <dgm:spPr/>
      <dgm:t>
        <a:bodyPr/>
        <a:lstStyle/>
        <a:p>
          <a:pPr>
            <a:lnSpc>
              <a:spcPct val="100000"/>
            </a:lnSpc>
            <a:defRPr b="1"/>
          </a:pPr>
          <a:endParaRPr lang="en-US"/>
        </a:p>
      </dgm:t>
    </dgm:pt>
    <dgm:pt modelId="{996CA75A-4579-4C7A-94A9-73007A6D1679}">
      <dgm:prSet/>
      <dgm:spPr/>
      <dgm:t>
        <a:bodyPr/>
        <a:lstStyle/>
        <a:p>
          <a:pPr>
            <a:lnSpc>
              <a:spcPct val="100000"/>
            </a:lnSpc>
          </a:pPr>
          <a:r>
            <a:rPr lang="en-US"/>
            <a:t>Execution during a vacation involves following the planned itinerary, similar to implementing the design during the SDLC.</a:t>
          </a:r>
        </a:p>
      </dgm:t>
    </dgm:pt>
    <dgm:pt modelId="{4E3AE7D8-FE97-4F7F-AF40-905F341B6CA5}" type="parTrans" cxnId="{3A78B899-F539-459B-B349-7B041D0FB863}">
      <dgm:prSet/>
      <dgm:spPr/>
      <dgm:t>
        <a:bodyPr/>
        <a:lstStyle/>
        <a:p>
          <a:endParaRPr lang="en-US"/>
        </a:p>
      </dgm:t>
    </dgm:pt>
    <dgm:pt modelId="{FA6CD9AC-29C7-48DC-ABA6-0AB5B32CA717}" type="sibTrans" cxnId="{3A78B899-F539-459B-B349-7B041D0FB863}">
      <dgm:prSet/>
      <dgm:spPr/>
      <dgm:t>
        <a:bodyPr/>
        <a:lstStyle/>
        <a:p>
          <a:endParaRPr lang="en-US"/>
        </a:p>
      </dgm:t>
    </dgm:pt>
    <dgm:pt modelId="{9B325D8B-1D89-45D9-B6EB-926DF1E72B73}">
      <dgm:prSet/>
      <dgm:spPr/>
      <dgm:t>
        <a:bodyPr/>
        <a:lstStyle/>
        <a:p>
          <a:pPr>
            <a:lnSpc>
              <a:spcPct val="100000"/>
            </a:lnSpc>
            <a:defRPr b="1"/>
          </a:pPr>
          <a:r>
            <a:rPr lang="en-US"/>
            <a:t>Evaluation Phase</a:t>
          </a:r>
        </a:p>
      </dgm:t>
    </dgm:pt>
    <dgm:pt modelId="{24F79B62-79EC-4A11-BC8A-FD9DF49408E1}" type="parTrans" cxnId="{7799ACA7-945F-4FF8-9793-1A1A1807765B}">
      <dgm:prSet/>
      <dgm:spPr/>
      <dgm:t>
        <a:bodyPr/>
        <a:lstStyle/>
        <a:p>
          <a:endParaRPr lang="en-US"/>
        </a:p>
      </dgm:t>
    </dgm:pt>
    <dgm:pt modelId="{E6C84B9D-173C-429D-B93B-C1B09DC31C4A}" type="sibTrans" cxnId="{7799ACA7-945F-4FF8-9793-1A1A1807765B}">
      <dgm:prSet/>
      <dgm:spPr/>
      <dgm:t>
        <a:bodyPr/>
        <a:lstStyle/>
        <a:p>
          <a:endParaRPr lang="en-US"/>
        </a:p>
      </dgm:t>
    </dgm:pt>
    <dgm:pt modelId="{0A5D766B-9D6D-43FF-B609-EA0DA55675A2}">
      <dgm:prSet/>
      <dgm:spPr/>
      <dgm:t>
        <a:bodyPr/>
        <a:lstStyle/>
        <a:p>
          <a:pPr>
            <a:lnSpc>
              <a:spcPct val="100000"/>
            </a:lnSpc>
          </a:pPr>
          <a:r>
            <a:rPr lang="en-US"/>
            <a:t>Evaluating a vacation experience is like assessing the project outcome in SDLC, ensuring improvements for future projects.</a:t>
          </a:r>
        </a:p>
      </dgm:t>
    </dgm:pt>
    <dgm:pt modelId="{FBD530EE-C96B-41DF-A225-CBC2CA23D5D4}" type="parTrans" cxnId="{1E5345A2-39A6-4DDB-9A41-1BF2BAD906B9}">
      <dgm:prSet/>
      <dgm:spPr/>
      <dgm:t>
        <a:bodyPr/>
        <a:lstStyle/>
        <a:p>
          <a:endParaRPr lang="en-US"/>
        </a:p>
      </dgm:t>
    </dgm:pt>
    <dgm:pt modelId="{81C9DE2C-5AB3-4894-8736-B1BA34CD9086}" type="sibTrans" cxnId="{1E5345A2-39A6-4DDB-9A41-1BF2BAD906B9}">
      <dgm:prSet/>
      <dgm:spPr/>
      <dgm:t>
        <a:bodyPr/>
        <a:lstStyle/>
        <a:p>
          <a:endParaRPr lang="en-US"/>
        </a:p>
      </dgm:t>
    </dgm:pt>
    <dgm:pt modelId="{4191F08B-1597-4570-B6E2-0DDF7F4265C2}" type="pres">
      <dgm:prSet presAssocID="{AC3DBC47-B369-4EC3-907A-41B7507691C3}" presName="Name0" presStyleCnt="0">
        <dgm:presLayoutVars>
          <dgm:dir/>
          <dgm:resizeHandles val="exact"/>
        </dgm:presLayoutVars>
      </dgm:prSet>
      <dgm:spPr/>
    </dgm:pt>
    <dgm:pt modelId="{C3D2DE3C-B45C-40BB-B8A5-376E0CBDCB7F}" type="pres">
      <dgm:prSet presAssocID="{A08C8D83-1E1B-4974-B6C3-BAAC9A119B98}" presName="compNode" presStyleCnt="0"/>
      <dgm:spPr/>
    </dgm:pt>
    <dgm:pt modelId="{F381D6D8-13D4-488D-878D-1BC3EBA724BA}" type="pres">
      <dgm:prSet presAssocID="{A08C8D83-1E1B-4974-B6C3-BAAC9A119B98}" presName="pictRect" presStyleLbl="revTx" presStyleIdx="0" presStyleCnt="6">
        <dgm:presLayoutVars>
          <dgm:chMax val="0"/>
          <dgm:bulletEnabled/>
        </dgm:presLayoutVars>
      </dgm:prSet>
      <dgm:spPr/>
    </dgm:pt>
    <dgm:pt modelId="{D77D8E35-EB5A-405C-A34B-26322103C02F}" type="pres">
      <dgm:prSet presAssocID="{A08C8D83-1E1B-4974-B6C3-BAAC9A119B98}" presName="textRect" presStyleLbl="revTx" presStyleIdx="1" presStyleCnt="6">
        <dgm:presLayoutVars>
          <dgm:bulletEnabled/>
        </dgm:presLayoutVars>
      </dgm:prSet>
      <dgm:spPr/>
    </dgm:pt>
    <dgm:pt modelId="{6AECD2EC-633A-4386-9B73-A638C189608A}" type="pres">
      <dgm:prSet presAssocID="{68EEABAE-4485-4AFA-AB3D-CDA642665963}" presName="sibTrans" presStyleLbl="sibTrans2D1" presStyleIdx="0" presStyleCnt="0"/>
      <dgm:spPr/>
    </dgm:pt>
    <dgm:pt modelId="{97E565BD-BD9E-4788-BE97-4927BD35B7E2}" type="pres">
      <dgm:prSet presAssocID="{D4F383AF-A9B8-49E6-8743-B87406C48282}" presName="compNode" presStyleCnt="0"/>
      <dgm:spPr/>
    </dgm:pt>
    <dgm:pt modelId="{78F661BD-CB9D-46ED-A549-134724AAFF9A}" type="pres">
      <dgm:prSet presAssocID="{D4F383AF-A9B8-49E6-8743-B87406C48282}" presName="pictRect" presStyleLbl="revTx" presStyleIdx="2" presStyleCnt="6">
        <dgm:presLayoutVars>
          <dgm:chMax val="0"/>
          <dgm:bulletEnabled/>
        </dgm:presLayoutVars>
      </dgm:prSet>
      <dgm:spPr/>
    </dgm:pt>
    <dgm:pt modelId="{1B728B44-EDF9-4D47-919F-707117157D5B}" type="pres">
      <dgm:prSet presAssocID="{D4F383AF-A9B8-49E6-8743-B87406C48282}" presName="textRect" presStyleLbl="revTx" presStyleIdx="3" presStyleCnt="6">
        <dgm:presLayoutVars>
          <dgm:bulletEnabled/>
        </dgm:presLayoutVars>
      </dgm:prSet>
      <dgm:spPr/>
    </dgm:pt>
    <dgm:pt modelId="{13BFD4C5-3B94-42E1-ACB6-0E165C116D7F}" type="pres">
      <dgm:prSet presAssocID="{C5CCBC9C-7739-4AFE-AFDD-856343CB1091}" presName="sibTrans" presStyleLbl="sibTrans2D1" presStyleIdx="0" presStyleCnt="0"/>
      <dgm:spPr/>
    </dgm:pt>
    <dgm:pt modelId="{8B537DB0-4164-42F6-83E7-A128778B4741}" type="pres">
      <dgm:prSet presAssocID="{9B325D8B-1D89-45D9-B6EB-926DF1E72B73}" presName="compNode" presStyleCnt="0"/>
      <dgm:spPr/>
    </dgm:pt>
    <dgm:pt modelId="{180D7ACF-4CDE-483F-BEF3-3E9F2B5E838F}" type="pres">
      <dgm:prSet presAssocID="{9B325D8B-1D89-45D9-B6EB-926DF1E72B73}" presName="pictRect" presStyleLbl="revTx" presStyleIdx="4" presStyleCnt="6">
        <dgm:presLayoutVars>
          <dgm:chMax val="0"/>
          <dgm:bulletEnabled/>
        </dgm:presLayoutVars>
      </dgm:prSet>
      <dgm:spPr/>
    </dgm:pt>
    <dgm:pt modelId="{E90EF7A1-CA13-486E-B4AD-A37EF7896126}" type="pres">
      <dgm:prSet presAssocID="{9B325D8B-1D89-45D9-B6EB-926DF1E72B73}" presName="textRect" presStyleLbl="revTx" presStyleIdx="5" presStyleCnt="6">
        <dgm:presLayoutVars>
          <dgm:bulletEnabled/>
        </dgm:presLayoutVars>
      </dgm:prSet>
      <dgm:spPr/>
    </dgm:pt>
  </dgm:ptLst>
  <dgm:cxnLst>
    <dgm:cxn modelId="{B326180D-5D24-4242-9D9C-3B640CC38928}" srcId="{AC3DBC47-B369-4EC3-907A-41B7507691C3}" destId="{A08C8D83-1E1B-4974-B6C3-BAAC9A119B98}" srcOrd="0" destOrd="0" parTransId="{1F740BB5-EBEB-4DD2-BC78-24C8E9367D44}" sibTransId="{68EEABAE-4485-4AFA-AB3D-CDA642665963}"/>
    <dgm:cxn modelId="{C871B218-B807-490A-B3E7-285BAA470E3E}" srcId="{A08C8D83-1E1B-4974-B6C3-BAAC9A119B98}" destId="{289C58CA-8819-4ED6-A10B-4B3D200E83AC}" srcOrd="0" destOrd="0" parTransId="{703DB1F9-6867-424B-BDAC-A5F075949CC7}" sibTransId="{CD7E896F-7F1C-4D0B-99B7-DBFEA8FEC94F}"/>
    <dgm:cxn modelId="{B57A1435-2B6E-460A-8A1B-B5B83AE7535A}" type="presOf" srcId="{68EEABAE-4485-4AFA-AB3D-CDA642665963}" destId="{6AECD2EC-633A-4386-9B73-A638C189608A}" srcOrd="0" destOrd="0" presId="urn:microsoft.com/office/officeart/2024/3/layout/hArchList1"/>
    <dgm:cxn modelId="{D7E50E66-DDD1-4650-AC54-4077FBD4B4D1}" type="presOf" srcId="{0A5D766B-9D6D-43FF-B609-EA0DA55675A2}" destId="{E90EF7A1-CA13-486E-B4AD-A37EF7896126}" srcOrd="0" destOrd="0" presId="urn:microsoft.com/office/officeart/2024/3/layout/hArchList1"/>
    <dgm:cxn modelId="{B663724A-7CF1-4AD4-9E96-BFB294D74CCE}" type="presOf" srcId="{9B325D8B-1D89-45D9-B6EB-926DF1E72B73}" destId="{180D7ACF-4CDE-483F-BEF3-3E9F2B5E838F}" srcOrd="0" destOrd="0" presId="urn:microsoft.com/office/officeart/2024/3/layout/hArchList1"/>
    <dgm:cxn modelId="{C7F2686F-8CC2-4C61-AC23-C07F179ADE21}" type="presOf" srcId="{996CA75A-4579-4C7A-94A9-73007A6D1679}" destId="{1B728B44-EDF9-4D47-919F-707117157D5B}" srcOrd="0" destOrd="0" presId="urn:microsoft.com/office/officeart/2024/3/layout/hArchList1"/>
    <dgm:cxn modelId="{7D149457-4446-4EDB-AD74-3169B928F62B}" type="presOf" srcId="{289C58CA-8819-4ED6-A10B-4B3D200E83AC}" destId="{D77D8E35-EB5A-405C-A34B-26322103C02F}" srcOrd="0" destOrd="0" presId="urn:microsoft.com/office/officeart/2024/3/layout/hArchList1"/>
    <dgm:cxn modelId="{DE15E858-A49B-4794-AA5E-AE573E17659D}" type="presOf" srcId="{A08C8D83-1E1B-4974-B6C3-BAAC9A119B98}" destId="{F381D6D8-13D4-488D-878D-1BC3EBA724BA}" srcOrd="0" destOrd="0" presId="urn:microsoft.com/office/officeart/2024/3/layout/hArchList1"/>
    <dgm:cxn modelId="{D44C3C8B-D7CD-4454-9A2A-E2CDED4BE5E9}" type="presOf" srcId="{AC3DBC47-B369-4EC3-907A-41B7507691C3}" destId="{4191F08B-1597-4570-B6E2-0DDF7F4265C2}" srcOrd="0" destOrd="0" presId="urn:microsoft.com/office/officeart/2024/3/layout/hArchList1"/>
    <dgm:cxn modelId="{3A78B899-F539-459B-B349-7B041D0FB863}" srcId="{D4F383AF-A9B8-49E6-8743-B87406C48282}" destId="{996CA75A-4579-4C7A-94A9-73007A6D1679}" srcOrd="0" destOrd="0" parTransId="{4E3AE7D8-FE97-4F7F-AF40-905F341B6CA5}" sibTransId="{FA6CD9AC-29C7-48DC-ABA6-0AB5B32CA717}"/>
    <dgm:cxn modelId="{1E5345A2-39A6-4DDB-9A41-1BF2BAD906B9}" srcId="{9B325D8B-1D89-45D9-B6EB-926DF1E72B73}" destId="{0A5D766B-9D6D-43FF-B609-EA0DA55675A2}" srcOrd="0" destOrd="0" parTransId="{FBD530EE-C96B-41DF-A225-CBC2CA23D5D4}" sibTransId="{81C9DE2C-5AB3-4894-8736-B1BA34CD9086}"/>
    <dgm:cxn modelId="{7799ACA7-945F-4FF8-9793-1A1A1807765B}" srcId="{AC3DBC47-B369-4EC3-907A-41B7507691C3}" destId="{9B325D8B-1D89-45D9-B6EB-926DF1E72B73}" srcOrd="2" destOrd="0" parTransId="{24F79B62-79EC-4A11-BC8A-FD9DF49408E1}" sibTransId="{E6C84B9D-173C-429D-B93B-C1B09DC31C4A}"/>
    <dgm:cxn modelId="{330C3DCC-6846-4C17-905B-3B17BDB7B4FF}" srcId="{AC3DBC47-B369-4EC3-907A-41B7507691C3}" destId="{D4F383AF-A9B8-49E6-8743-B87406C48282}" srcOrd="1" destOrd="0" parTransId="{B8B290E7-0EDA-48BD-875C-23F14C66EF96}" sibTransId="{C5CCBC9C-7739-4AFE-AFDD-856343CB1091}"/>
    <dgm:cxn modelId="{ADF95DD3-F4DB-482A-9EEF-B7064E3ECB5A}" type="presOf" srcId="{C5CCBC9C-7739-4AFE-AFDD-856343CB1091}" destId="{13BFD4C5-3B94-42E1-ACB6-0E165C116D7F}" srcOrd="0" destOrd="0" presId="urn:microsoft.com/office/officeart/2024/3/layout/hArchList1"/>
    <dgm:cxn modelId="{461745E2-9E72-427A-9E82-BDB556DECF2D}" type="presOf" srcId="{D4F383AF-A9B8-49E6-8743-B87406C48282}" destId="{78F661BD-CB9D-46ED-A549-134724AAFF9A}" srcOrd="0" destOrd="0" presId="urn:microsoft.com/office/officeart/2024/3/layout/hArchList1"/>
    <dgm:cxn modelId="{70550A73-1985-4A03-950F-BA73DBADE902}" type="presParOf" srcId="{4191F08B-1597-4570-B6E2-0DDF7F4265C2}" destId="{C3D2DE3C-B45C-40BB-B8A5-376E0CBDCB7F}" srcOrd="0" destOrd="0" presId="urn:microsoft.com/office/officeart/2024/3/layout/hArchList1"/>
    <dgm:cxn modelId="{30687470-103F-438F-AD4C-B49152D6F2B1}" type="presParOf" srcId="{C3D2DE3C-B45C-40BB-B8A5-376E0CBDCB7F}" destId="{F381D6D8-13D4-488D-878D-1BC3EBA724BA}" srcOrd="0" destOrd="0" presId="urn:microsoft.com/office/officeart/2024/3/layout/hArchList1"/>
    <dgm:cxn modelId="{1EDB6A68-E4FA-4037-8C5D-C4135488A49E}" type="presParOf" srcId="{C3D2DE3C-B45C-40BB-B8A5-376E0CBDCB7F}" destId="{D77D8E35-EB5A-405C-A34B-26322103C02F}" srcOrd="1" destOrd="0" presId="urn:microsoft.com/office/officeart/2024/3/layout/hArchList1"/>
    <dgm:cxn modelId="{52103F67-C808-425D-94C7-C4F5CB5FA72B}" type="presParOf" srcId="{4191F08B-1597-4570-B6E2-0DDF7F4265C2}" destId="{6AECD2EC-633A-4386-9B73-A638C189608A}" srcOrd="1" destOrd="0" presId="urn:microsoft.com/office/officeart/2024/3/layout/hArchList1"/>
    <dgm:cxn modelId="{D23DF141-AAE9-4279-8F49-5A5B8A875B56}" type="presParOf" srcId="{4191F08B-1597-4570-B6E2-0DDF7F4265C2}" destId="{97E565BD-BD9E-4788-BE97-4927BD35B7E2}" srcOrd="2" destOrd="0" presId="urn:microsoft.com/office/officeart/2024/3/layout/hArchList1"/>
    <dgm:cxn modelId="{E186ECDE-19E0-4C27-A8F6-ACECBF30EBC3}" type="presParOf" srcId="{97E565BD-BD9E-4788-BE97-4927BD35B7E2}" destId="{78F661BD-CB9D-46ED-A549-134724AAFF9A}" srcOrd="0" destOrd="0" presId="urn:microsoft.com/office/officeart/2024/3/layout/hArchList1"/>
    <dgm:cxn modelId="{5A3112B4-84DA-43F6-B35B-F7FF3D96C85E}" type="presParOf" srcId="{97E565BD-BD9E-4788-BE97-4927BD35B7E2}" destId="{1B728B44-EDF9-4D47-919F-707117157D5B}" srcOrd="1" destOrd="0" presId="urn:microsoft.com/office/officeart/2024/3/layout/hArchList1"/>
    <dgm:cxn modelId="{6953600E-84FF-497E-8412-EE8F7811676C}" type="presParOf" srcId="{4191F08B-1597-4570-B6E2-0DDF7F4265C2}" destId="{13BFD4C5-3B94-42E1-ACB6-0E165C116D7F}" srcOrd="3" destOrd="0" presId="urn:microsoft.com/office/officeart/2024/3/layout/hArchList1"/>
    <dgm:cxn modelId="{D938D16E-93FF-4564-8E3C-FBD94B533879}" type="presParOf" srcId="{4191F08B-1597-4570-B6E2-0DDF7F4265C2}" destId="{8B537DB0-4164-42F6-83E7-A128778B4741}" srcOrd="4" destOrd="0" presId="urn:microsoft.com/office/officeart/2024/3/layout/hArchList1"/>
    <dgm:cxn modelId="{ECAC47CE-42C1-485E-829F-AA60199E4C21}" type="presParOf" srcId="{8B537DB0-4164-42F6-83E7-A128778B4741}" destId="{180D7ACF-4CDE-483F-BEF3-3E9F2B5E838F}" srcOrd="0" destOrd="0" presId="urn:microsoft.com/office/officeart/2024/3/layout/hArchList1"/>
    <dgm:cxn modelId="{4EA54C0D-8B8F-4269-8AAB-F23AAC1A24E5}" type="presParOf" srcId="{8B537DB0-4164-42F6-83E7-A128778B4741}" destId="{E90EF7A1-CA13-486E-B4AD-A37EF7896126}"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716E0-1D27-4735-A947-739A7DE817A5}">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9923" r="23326" b="-2"/>
          <a:stretch/>
        </a:blipFill>
        <a:ln>
          <a:noFill/>
        </a:ln>
        <a:effectLst/>
      </dsp:spPr>
      <dsp:style>
        <a:lnRef idx="0">
          <a:scrgbClr r="0" g="0" b="0"/>
        </a:lnRef>
        <a:fillRef idx="3">
          <a:scrgbClr r="0" g="0" b="0"/>
        </a:fillRef>
        <a:effectRef idx="2">
          <a:scrgbClr r="0" g="0" b="0"/>
        </a:effectRef>
        <a:fontRef idx="minor">
          <a:schemeClr val="lt1"/>
        </a:fontRef>
      </dsp:style>
    </dsp:sp>
    <dsp:sp modelId="{57CE68FD-E0BE-45EE-807C-485ABB8DBD63}">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Importance of Contingency Plans</a:t>
          </a:r>
        </a:p>
      </dsp:txBody>
      <dsp:txXfrm>
        <a:off x="1861599" y="0"/>
        <a:ext cx="5167674" cy="346182"/>
      </dsp:txXfrm>
    </dsp:sp>
    <dsp:sp modelId="{8EB5A961-44F9-4F8B-AB0D-3A1D50E919F6}">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Contingency plans are vital for travelers to navigate unexpected situations, ensuring a smoother travel experience.</a:t>
          </a:r>
        </a:p>
      </dsp:txBody>
      <dsp:txXfrm>
        <a:off x="1861599" y="346182"/>
        <a:ext cx="5167674" cy="1335417"/>
      </dsp:txXfrm>
    </dsp:sp>
    <dsp:sp modelId="{EC2C2AA3-829B-4544-9A3B-A84FB7CE1202}">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7648" r="26104" b="3"/>
          <a:stretch/>
        </a:blipFill>
        <a:ln>
          <a:noFill/>
        </a:ln>
        <a:effectLst/>
      </dsp:spPr>
      <dsp:style>
        <a:lnRef idx="0">
          <a:scrgbClr r="0" g="0" b="0"/>
        </a:lnRef>
        <a:fillRef idx="3">
          <a:scrgbClr r="0" g="0" b="0"/>
        </a:fillRef>
        <a:effectRef idx="2">
          <a:scrgbClr r="0" g="0" b="0"/>
        </a:effectRef>
        <a:fontRef idx="minor">
          <a:schemeClr val="lt1"/>
        </a:fontRef>
      </dsp:style>
    </dsp:sp>
    <dsp:sp modelId="{6C8458A7-CC65-4374-B179-88774F4B3D70}">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Comparison to Software Development</a:t>
          </a:r>
        </a:p>
      </dsp:txBody>
      <dsp:txXfrm>
        <a:off x="1861599" y="1816127"/>
        <a:ext cx="5167674" cy="346182"/>
      </dsp:txXfrm>
    </dsp:sp>
    <dsp:sp modelId="{91ED0968-45A9-433F-AB4F-B011EE4584C0}">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Just like software teams prepare for potential development issues, travelers must anticipate and plan for delays.</a:t>
          </a:r>
        </a:p>
      </dsp:txBody>
      <dsp:txXfrm>
        <a:off x="1861599" y="2162310"/>
        <a:ext cx="5167674" cy="1335417"/>
      </dsp:txXfrm>
    </dsp:sp>
    <dsp:sp modelId="{BFEAE18E-77BB-4CBE-B2E7-8984C33BFAAD}">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9250" r="13998" b="-2"/>
          <a:stretch/>
        </a:blipFill>
        <a:ln>
          <a:noFill/>
        </a:ln>
        <a:effectLst/>
      </dsp:spPr>
      <dsp:style>
        <a:lnRef idx="0">
          <a:scrgbClr r="0" g="0" b="0"/>
        </a:lnRef>
        <a:fillRef idx="3">
          <a:scrgbClr r="0" g="0" b="0"/>
        </a:fillRef>
        <a:effectRef idx="2">
          <a:scrgbClr r="0" g="0" b="0"/>
        </a:effectRef>
        <a:fontRef idx="minor">
          <a:schemeClr val="lt1"/>
        </a:fontRef>
      </dsp:style>
    </dsp:sp>
    <dsp:sp modelId="{4E84673D-28D8-4572-B383-C8489572492D}">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Handling Weather Changes</a:t>
          </a:r>
        </a:p>
      </dsp:txBody>
      <dsp:txXfrm>
        <a:off x="1861599" y="3632255"/>
        <a:ext cx="5167674" cy="346182"/>
      </dsp:txXfrm>
    </dsp:sp>
    <dsp:sp modelId="{CFE2D7A3-7550-46EC-806D-05678EB8AA59}">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Being prepared for weather changes is crucial for travelers to ensure flexibility and adaptability during their journey.</a:t>
          </a:r>
        </a:p>
      </dsp:txBody>
      <dsp:txXfrm>
        <a:off x="1861599" y="3978438"/>
        <a:ext cx="5167674" cy="1335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1D6D8-13D4-488D-878D-1BC3EBA724BA}">
      <dsp:nvSpPr>
        <dsp:cNvPr id="0" name=""/>
        <dsp:cNvSpPr/>
      </dsp:nvSpPr>
      <dsp:spPr>
        <a:xfrm>
          <a:off x="0" y="0"/>
          <a:ext cx="3377565" cy="320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Planning Phase</a:t>
          </a:r>
        </a:p>
      </dsp:txBody>
      <dsp:txXfrm>
        <a:off x="0" y="0"/>
        <a:ext cx="3377565" cy="320182"/>
      </dsp:txXfrm>
    </dsp:sp>
    <dsp:sp modelId="{D77D8E35-EB5A-405C-A34B-26322103C02F}">
      <dsp:nvSpPr>
        <dsp:cNvPr id="0" name=""/>
        <dsp:cNvSpPr/>
      </dsp:nvSpPr>
      <dsp:spPr>
        <a:xfrm>
          <a:off x="0" y="320182"/>
          <a:ext cx="3377565" cy="213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Just as a vacation requires careful planning, the planning phase in SDLC sets the foundation for successful development.</a:t>
          </a:r>
        </a:p>
      </dsp:txBody>
      <dsp:txXfrm>
        <a:off x="0" y="320182"/>
        <a:ext cx="3377565" cy="2135895"/>
      </dsp:txXfrm>
    </dsp:sp>
    <dsp:sp modelId="{78F661BD-CB9D-46ED-A549-134724AAFF9A}">
      <dsp:nvSpPr>
        <dsp:cNvPr id="0" name=""/>
        <dsp:cNvSpPr/>
      </dsp:nvSpPr>
      <dsp:spPr>
        <a:xfrm>
          <a:off x="3715321" y="0"/>
          <a:ext cx="3377565" cy="320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Execution Phase</a:t>
          </a:r>
        </a:p>
      </dsp:txBody>
      <dsp:txXfrm>
        <a:off x="3715321" y="0"/>
        <a:ext cx="3377565" cy="320182"/>
      </dsp:txXfrm>
    </dsp:sp>
    <dsp:sp modelId="{1B728B44-EDF9-4D47-919F-707117157D5B}">
      <dsp:nvSpPr>
        <dsp:cNvPr id="0" name=""/>
        <dsp:cNvSpPr/>
      </dsp:nvSpPr>
      <dsp:spPr>
        <a:xfrm>
          <a:off x="3715321" y="320182"/>
          <a:ext cx="3377565" cy="213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Execution during a vacation involves following the planned itinerary, similar to implementing the design during the SDLC.</a:t>
          </a:r>
        </a:p>
      </dsp:txBody>
      <dsp:txXfrm>
        <a:off x="3715321" y="320182"/>
        <a:ext cx="3377565" cy="2135895"/>
      </dsp:txXfrm>
    </dsp:sp>
    <dsp:sp modelId="{180D7ACF-4CDE-483F-BEF3-3E9F2B5E838F}">
      <dsp:nvSpPr>
        <dsp:cNvPr id="0" name=""/>
        <dsp:cNvSpPr/>
      </dsp:nvSpPr>
      <dsp:spPr>
        <a:xfrm>
          <a:off x="7430643" y="0"/>
          <a:ext cx="3377565" cy="320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Evaluation Phase</a:t>
          </a:r>
        </a:p>
      </dsp:txBody>
      <dsp:txXfrm>
        <a:off x="7430643" y="0"/>
        <a:ext cx="3377565" cy="320182"/>
      </dsp:txXfrm>
    </dsp:sp>
    <dsp:sp modelId="{E90EF7A1-CA13-486E-B4AD-A37EF7896126}">
      <dsp:nvSpPr>
        <dsp:cNvPr id="0" name=""/>
        <dsp:cNvSpPr/>
      </dsp:nvSpPr>
      <dsp:spPr>
        <a:xfrm>
          <a:off x="7430643" y="320182"/>
          <a:ext cx="3377565" cy="213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Evaluating a vacation experience is like assessing the project outcome in SDLC, ensuring improvements for future projects.</a:t>
          </a:r>
        </a:p>
      </dsp:txBody>
      <dsp:txXfrm>
        <a:off x="7430643" y="320182"/>
        <a:ext cx="3377565" cy="2135895"/>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A82BF6-4BA5-4128-BC5D-A199659615EB}" type="datetimeFigureOut">
              <a:rPr lang="en-IN" smtClean="0"/>
              <a:t>01-07-2025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B7B1F7-F0AB-4515-BAC9-33770A342DE9}" type="slidenum">
              <a:rPr lang="en-IN" smtClean="0"/>
              <a:t>‹#›</a:t>
            </a:fld>
            <a:endParaRPr lang="en-IN"/>
          </a:p>
        </p:txBody>
      </p:sp>
    </p:spTree>
    <p:extLst>
      <p:ext uri="{BB962C8B-B14F-4D97-AF65-F5344CB8AC3E}">
        <p14:creationId xmlns:p14="http://schemas.microsoft.com/office/powerpoint/2010/main" val="2011748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AI-generated content may be incorrect.
---
The Software Development Life Cycle (SDLC) can be better understood through the analogy of planning and going on a vacation. This presentation will explore how each stage of SDLC parallels the steps we take when organizing a trip, providing a relatable way to grasp the concepts.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1</a:t>
            </a:fld>
            <a:endParaRPr lang="en-IN"/>
          </a:p>
        </p:txBody>
      </p:sp>
    </p:spTree>
    <p:extLst>
      <p:ext uri="{BB962C8B-B14F-4D97-AF65-F5344CB8AC3E}">
        <p14:creationId xmlns:p14="http://schemas.microsoft.com/office/powerpoint/2010/main" val="1958472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Working with a travel agent is similar to consulting with the design team in software development. Their expertise helps in making informed decisions about vacation options.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10</a:t>
            </a:fld>
            <a:endParaRPr lang="en-IN"/>
          </a:p>
        </p:txBody>
      </p:sp>
    </p:spTree>
    <p:extLst>
      <p:ext uri="{BB962C8B-B14F-4D97-AF65-F5344CB8AC3E}">
        <p14:creationId xmlns:p14="http://schemas.microsoft.com/office/powerpoint/2010/main" val="3245591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Exploring various options and packages allows travelers to see what is available, much like reviewing different design proposals in software projects.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11</a:t>
            </a:fld>
            <a:endParaRPr lang="en-IN"/>
          </a:p>
        </p:txBody>
      </p:sp>
    </p:spTree>
    <p:extLst>
      <p:ext uri="{BB962C8B-B14F-4D97-AF65-F5344CB8AC3E}">
        <p14:creationId xmlns:p14="http://schemas.microsoft.com/office/powerpoint/2010/main" val="2360941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Impact analysis evaluates how the planned trip will affect existing commitments, mirroring the importance of assessing impact in software projects.</a:t>
            </a:r>
          </a:p>
        </p:txBody>
      </p:sp>
      <p:sp>
        <p:nvSpPr>
          <p:cNvPr id="4" name="Slide Number Placeholder 3"/>
          <p:cNvSpPr>
            <a:spLocks noGrp="1"/>
          </p:cNvSpPr>
          <p:nvPr>
            <p:ph type="sldNum" sz="quarter" idx="5"/>
          </p:nvPr>
        </p:nvSpPr>
        <p:spPr/>
        <p:txBody>
          <a:bodyPr/>
          <a:lstStyle/>
          <a:p>
            <a:fld id="{968FD5C1-1C3B-4680-81D9-C3619C311D82}" type="slidenum">
              <a:rPr lang="en-IN" smtClean="0"/>
              <a:t>12</a:t>
            </a:fld>
            <a:endParaRPr lang="en-IN"/>
          </a:p>
        </p:txBody>
      </p:sp>
    </p:spTree>
    <p:extLst>
      <p:ext uri="{BB962C8B-B14F-4D97-AF65-F5344CB8AC3E}">
        <p14:creationId xmlns:p14="http://schemas.microsoft.com/office/powerpoint/2010/main" val="270568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Understanding how a trip aligns with work schedules and school breaks is crucial to ensure all participants can enjoy the vacation without conflicts.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13</a:t>
            </a:fld>
            <a:endParaRPr lang="en-IN"/>
          </a:p>
        </p:txBody>
      </p:sp>
    </p:spTree>
    <p:extLst>
      <p:ext uri="{BB962C8B-B14F-4D97-AF65-F5344CB8AC3E}">
        <p14:creationId xmlns:p14="http://schemas.microsoft.com/office/powerpoint/2010/main" val="3108590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Similar to ensuring project timelines fit within overall business goals, checking holiday alignment allows for smooth vacation planning.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14</a:t>
            </a:fld>
            <a:endParaRPr lang="en-IN"/>
          </a:p>
        </p:txBody>
      </p:sp>
    </p:spTree>
    <p:extLst>
      <p:ext uri="{BB962C8B-B14F-4D97-AF65-F5344CB8AC3E}">
        <p14:creationId xmlns:p14="http://schemas.microsoft.com/office/powerpoint/2010/main" val="1562287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high-level design creates a framework for the trip, just like it does in SDLC. This includes major bookings and planning key aspects.</a:t>
            </a:r>
          </a:p>
        </p:txBody>
      </p:sp>
      <p:sp>
        <p:nvSpPr>
          <p:cNvPr id="4" name="Slide Number Placeholder 3"/>
          <p:cNvSpPr>
            <a:spLocks noGrp="1"/>
          </p:cNvSpPr>
          <p:nvPr>
            <p:ph type="sldNum" sz="quarter" idx="5"/>
          </p:nvPr>
        </p:nvSpPr>
        <p:spPr/>
        <p:txBody>
          <a:bodyPr/>
          <a:lstStyle/>
          <a:p>
            <a:fld id="{968FD5C1-1C3B-4680-81D9-C3619C311D82}" type="slidenum">
              <a:rPr lang="en-IN" smtClean="0"/>
              <a:t>15</a:t>
            </a:fld>
            <a:endParaRPr lang="en-IN"/>
          </a:p>
        </p:txBody>
      </p:sp>
    </p:spTree>
    <p:extLst>
      <p:ext uri="{BB962C8B-B14F-4D97-AF65-F5344CB8AC3E}">
        <p14:creationId xmlns:p14="http://schemas.microsoft.com/office/powerpoint/2010/main" val="1387040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A rough itinerary helps structure the vacation, similar to creating an overview of a software project. It sets the stage for further detailed planning.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16</a:t>
            </a:fld>
            <a:endParaRPr lang="en-IN"/>
          </a:p>
        </p:txBody>
      </p:sp>
    </p:spTree>
    <p:extLst>
      <p:ext uri="{BB962C8B-B14F-4D97-AF65-F5344CB8AC3E}">
        <p14:creationId xmlns:p14="http://schemas.microsoft.com/office/powerpoint/2010/main" val="510518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Planning key aspects, such as main attractions, aligns with identifying core components in software design. It ensures essential experiences are prioritized.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17</a:t>
            </a:fld>
            <a:endParaRPr lang="en-IN"/>
          </a:p>
        </p:txBody>
      </p:sp>
    </p:spTree>
    <p:extLst>
      <p:ext uri="{BB962C8B-B14F-4D97-AF65-F5344CB8AC3E}">
        <p14:creationId xmlns:p14="http://schemas.microsoft.com/office/powerpoint/2010/main" val="3470544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low-level design breaks down the rough itinerary into detailed daily plans, akin to specifying all elements of the software systems.</a:t>
            </a:r>
          </a:p>
        </p:txBody>
      </p:sp>
      <p:sp>
        <p:nvSpPr>
          <p:cNvPr id="4" name="Slide Number Placeholder 3"/>
          <p:cNvSpPr>
            <a:spLocks noGrp="1"/>
          </p:cNvSpPr>
          <p:nvPr>
            <p:ph type="sldNum" sz="quarter" idx="5"/>
          </p:nvPr>
        </p:nvSpPr>
        <p:spPr/>
        <p:txBody>
          <a:bodyPr/>
          <a:lstStyle/>
          <a:p>
            <a:fld id="{968FD5C1-1C3B-4680-81D9-C3619C311D82}" type="slidenum">
              <a:rPr lang="en-IN" smtClean="0"/>
              <a:t>18</a:t>
            </a:fld>
            <a:endParaRPr lang="en-IN"/>
          </a:p>
        </p:txBody>
      </p:sp>
    </p:spTree>
    <p:extLst>
      <p:ext uri="{BB962C8B-B14F-4D97-AF65-F5344CB8AC3E}">
        <p14:creationId xmlns:p14="http://schemas.microsoft.com/office/powerpoint/2010/main" val="623542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Detailing daily plans ensures a smooth experience during the trip, much like specifying exact actions in software development to avoid surprises.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19</a:t>
            </a:fld>
            <a:endParaRPr lang="en-IN"/>
          </a:p>
        </p:txBody>
      </p:sp>
    </p:spTree>
    <p:extLst>
      <p:ext uri="{BB962C8B-B14F-4D97-AF65-F5344CB8AC3E}">
        <p14:creationId xmlns:p14="http://schemas.microsoft.com/office/powerpoint/2010/main" val="3216326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We will cover the various stages of the SDLC, comparing them to vacation planning. From gathering requirements to functional testing, each step will reveal important insights into both software development and effective trip organization.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2</a:t>
            </a:fld>
            <a:endParaRPr lang="en-IN"/>
          </a:p>
        </p:txBody>
      </p:sp>
    </p:spTree>
    <p:extLst>
      <p:ext uri="{BB962C8B-B14F-4D97-AF65-F5344CB8AC3E}">
        <p14:creationId xmlns:p14="http://schemas.microsoft.com/office/powerpoint/2010/main" val="1993595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Concrete actions and schedules help in executing the trip effectively. This mirrors how detailed specifications guide software developers.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20</a:t>
            </a:fld>
            <a:endParaRPr lang="en-IN"/>
          </a:p>
        </p:txBody>
      </p:sp>
    </p:spTree>
    <p:extLst>
      <p:ext uri="{BB962C8B-B14F-4D97-AF65-F5344CB8AC3E}">
        <p14:creationId xmlns:p14="http://schemas.microsoft.com/office/powerpoint/2010/main" val="1724295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Technical refinement is about fine-tuning plans to handle unforeseen events, reflecting the need for adaptability in both vacation planning and software development.</a:t>
            </a:r>
          </a:p>
        </p:txBody>
      </p:sp>
      <p:sp>
        <p:nvSpPr>
          <p:cNvPr id="4" name="Slide Number Placeholder 3"/>
          <p:cNvSpPr>
            <a:spLocks noGrp="1"/>
          </p:cNvSpPr>
          <p:nvPr>
            <p:ph type="sldNum" sz="quarter" idx="5"/>
          </p:nvPr>
        </p:nvSpPr>
        <p:spPr/>
        <p:txBody>
          <a:bodyPr/>
          <a:lstStyle/>
          <a:p>
            <a:fld id="{968FD5C1-1C3B-4680-81D9-C3619C311D82}" type="slidenum">
              <a:rPr lang="en-IN" smtClean="0"/>
              <a:t>21</a:t>
            </a:fld>
            <a:endParaRPr lang="en-IN"/>
          </a:p>
        </p:txBody>
      </p:sp>
    </p:spTree>
    <p:extLst>
      <p:ext uri="{BB962C8B-B14F-4D97-AF65-F5344CB8AC3E}">
        <p14:creationId xmlns:p14="http://schemas.microsoft.com/office/powerpoint/2010/main" val="3328550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Contingency plans ensure that travelers are prepared for unexpected events, just as software teams prepare for potential issues that arise during development.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22</a:t>
            </a:fld>
            <a:endParaRPr lang="en-IN"/>
          </a:p>
        </p:txBody>
      </p:sp>
    </p:spTree>
    <p:extLst>
      <p:ext uri="{BB962C8B-B14F-4D97-AF65-F5344CB8AC3E}">
        <p14:creationId xmlns:p14="http://schemas.microsoft.com/office/powerpoint/2010/main" val="559622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Being ready for unforeseen events enhances the vacation experience, paralleling the need for risk management in the SDLC.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23</a:t>
            </a:fld>
            <a:endParaRPr lang="en-IN"/>
          </a:p>
        </p:txBody>
      </p:sp>
    </p:spTree>
    <p:extLst>
      <p:ext uri="{BB962C8B-B14F-4D97-AF65-F5344CB8AC3E}">
        <p14:creationId xmlns:p14="http://schemas.microsoft.com/office/powerpoint/2010/main" val="968031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Breaking down requirements involves organizing tasks for a successful trip, mirroring how software teams delegate roles and responsibilities.</a:t>
            </a:r>
          </a:p>
        </p:txBody>
      </p:sp>
      <p:sp>
        <p:nvSpPr>
          <p:cNvPr id="4" name="Slide Number Placeholder 3"/>
          <p:cNvSpPr>
            <a:spLocks noGrp="1"/>
          </p:cNvSpPr>
          <p:nvPr>
            <p:ph type="sldNum" sz="quarter" idx="5"/>
          </p:nvPr>
        </p:nvSpPr>
        <p:spPr/>
        <p:txBody>
          <a:bodyPr/>
          <a:lstStyle/>
          <a:p>
            <a:fld id="{968FD5C1-1C3B-4680-81D9-C3619C311D82}" type="slidenum">
              <a:rPr lang="en-IN" smtClean="0"/>
              <a:t>24</a:t>
            </a:fld>
            <a:endParaRPr lang="en-IN"/>
          </a:p>
        </p:txBody>
      </p:sp>
    </p:spTree>
    <p:extLst>
      <p:ext uri="{BB962C8B-B14F-4D97-AF65-F5344CB8AC3E}">
        <p14:creationId xmlns:p14="http://schemas.microsoft.com/office/powerpoint/2010/main" val="22653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Assigning roles ensures that everything is covered for the trip, just like delegating tasks within a software development team promotes efficiency.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25</a:t>
            </a:fld>
            <a:endParaRPr lang="en-IN"/>
          </a:p>
        </p:txBody>
      </p:sp>
    </p:spTree>
    <p:extLst>
      <p:ext uri="{BB962C8B-B14F-4D97-AF65-F5344CB8AC3E}">
        <p14:creationId xmlns:p14="http://schemas.microsoft.com/office/powerpoint/2010/main" val="3162701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Organizing responsibilities keeps the planning process streamlined and efficient, akin to maintaining order in project management.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26</a:t>
            </a:fld>
            <a:endParaRPr lang="en-IN"/>
          </a:p>
        </p:txBody>
      </p:sp>
    </p:spTree>
    <p:extLst>
      <p:ext uri="{BB962C8B-B14F-4D97-AF65-F5344CB8AC3E}">
        <p14:creationId xmlns:p14="http://schemas.microsoft.com/office/powerpoint/2010/main" val="1908507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Estimation and planning are crucial for both vacations and software development. This stage involves budgeting and scheduling for activities.</a:t>
            </a:r>
          </a:p>
        </p:txBody>
      </p:sp>
      <p:sp>
        <p:nvSpPr>
          <p:cNvPr id="4" name="Slide Number Placeholder 3"/>
          <p:cNvSpPr>
            <a:spLocks noGrp="1"/>
          </p:cNvSpPr>
          <p:nvPr>
            <p:ph type="sldNum" sz="quarter" idx="5"/>
          </p:nvPr>
        </p:nvSpPr>
        <p:spPr/>
        <p:txBody>
          <a:bodyPr/>
          <a:lstStyle/>
          <a:p>
            <a:fld id="{968FD5C1-1C3B-4680-81D9-C3619C311D82}" type="slidenum">
              <a:rPr lang="en-IN" smtClean="0"/>
              <a:t>27</a:t>
            </a:fld>
            <a:endParaRPr lang="en-IN"/>
          </a:p>
        </p:txBody>
      </p:sp>
    </p:spTree>
    <p:extLst>
      <p:ext uri="{BB962C8B-B14F-4D97-AF65-F5344CB8AC3E}">
        <p14:creationId xmlns:p14="http://schemas.microsoft.com/office/powerpoint/2010/main" val="737376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Estimating time and money helps set realistic expectations for the trip, just as it does when planning sprints or timelines in software projects.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28</a:t>
            </a:fld>
            <a:endParaRPr lang="en-IN"/>
          </a:p>
        </p:txBody>
      </p:sp>
    </p:spTree>
    <p:extLst>
      <p:ext uri="{BB962C8B-B14F-4D97-AF65-F5344CB8AC3E}">
        <p14:creationId xmlns:p14="http://schemas.microsoft.com/office/powerpoint/2010/main" val="4254215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Budgeting is essential to prevent overspending and ensures that the trip can be enjoyed without financial stress. This is similar to managing project budgets in SDLC.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29</a:t>
            </a:fld>
            <a:endParaRPr lang="en-IN"/>
          </a:p>
        </p:txBody>
      </p:sp>
    </p:spTree>
    <p:extLst>
      <p:ext uri="{BB962C8B-B14F-4D97-AF65-F5344CB8AC3E}">
        <p14:creationId xmlns:p14="http://schemas.microsoft.com/office/powerpoint/2010/main" val="898224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first step in both vacation planning and SDLC is gathering requirements. This involves understanding what is desired and necessary for a successful trip or project.</a:t>
            </a:r>
          </a:p>
        </p:txBody>
      </p:sp>
      <p:sp>
        <p:nvSpPr>
          <p:cNvPr id="4" name="Slide Number Placeholder 3"/>
          <p:cNvSpPr>
            <a:spLocks noGrp="1"/>
          </p:cNvSpPr>
          <p:nvPr>
            <p:ph type="sldNum" sz="quarter" idx="5"/>
          </p:nvPr>
        </p:nvSpPr>
        <p:spPr/>
        <p:txBody>
          <a:bodyPr/>
          <a:lstStyle/>
          <a:p>
            <a:fld id="{968FD5C1-1C3B-4680-81D9-C3619C311D82}" type="slidenum">
              <a:rPr lang="en-IN" smtClean="0"/>
              <a:t>3</a:t>
            </a:fld>
            <a:endParaRPr lang="en-IN"/>
          </a:p>
        </p:txBody>
      </p:sp>
    </p:spTree>
    <p:extLst>
      <p:ext uri="{BB962C8B-B14F-4D97-AF65-F5344CB8AC3E}">
        <p14:creationId xmlns:p14="http://schemas.microsoft.com/office/powerpoint/2010/main" val="3981984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Development is the phase where plans come to life. This is when the vacation is actually executed, following the itinerary.</a:t>
            </a:r>
          </a:p>
        </p:txBody>
      </p:sp>
      <p:sp>
        <p:nvSpPr>
          <p:cNvPr id="4" name="Slide Number Placeholder 3"/>
          <p:cNvSpPr>
            <a:spLocks noGrp="1"/>
          </p:cNvSpPr>
          <p:nvPr>
            <p:ph type="sldNum" sz="quarter" idx="5"/>
          </p:nvPr>
        </p:nvSpPr>
        <p:spPr/>
        <p:txBody>
          <a:bodyPr/>
          <a:lstStyle/>
          <a:p>
            <a:fld id="{968FD5C1-1C3B-4680-81D9-C3619C311D82}" type="slidenum">
              <a:rPr lang="en-IN" smtClean="0"/>
              <a:t>30</a:t>
            </a:fld>
            <a:endParaRPr lang="en-IN"/>
          </a:p>
        </p:txBody>
      </p:sp>
    </p:spTree>
    <p:extLst>
      <p:ext uri="{BB962C8B-B14F-4D97-AF65-F5344CB8AC3E}">
        <p14:creationId xmlns:p14="http://schemas.microsoft.com/office/powerpoint/2010/main" val="935211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The actual trip represents the execution of development activities. Participants engage with the plan, aiming for a fulfilling experience.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31</a:t>
            </a:fld>
            <a:endParaRPr lang="en-IN"/>
          </a:p>
        </p:txBody>
      </p:sp>
    </p:spTree>
    <p:extLst>
      <p:ext uri="{BB962C8B-B14F-4D97-AF65-F5344CB8AC3E}">
        <p14:creationId xmlns:p14="http://schemas.microsoft.com/office/powerpoint/2010/main" val="743682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Following the planned itinerary is akin to executing a codebase. It requires adaptability while aiming for the best experience possible.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32</a:t>
            </a:fld>
            <a:endParaRPr lang="en-IN"/>
          </a:p>
        </p:txBody>
      </p:sp>
    </p:spTree>
    <p:extLst>
      <p:ext uri="{BB962C8B-B14F-4D97-AF65-F5344CB8AC3E}">
        <p14:creationId xmlns:p14="http://schemas.microsoft.com/office/powerpoint/2010/main" val="35405615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Unit testing in this analogy involves checking that the individual parts of the vacation go as planned, ensuring that each day meets expectations.</a:t>
            </a:r>
          </a:p>
        </p:txBody>
      </p:sp>
      <p:sp>
        <p:nvSpPr>
          <p:cNvPr id="4" name="Slide Number Placeholder 3"/>
          <p:cNvSpPr>
            <a:spLocks noGrp="1"/>
          </p:cNvSpPr>
          <p:nvPr>
            <p:ph type="sldNum" sz="quarter" idx="5"/>
          </p:nvPr>
        </p:nvSpPr>
        <p:spPr/>
        <p:txBody>
          <a:bodyPr/>
          <a:lstStyle/>
          <a:p>
            <a:fld id="{968FD5C1-1C3B-4680-81D9-C3619C311D82}" type="slidenum">
              <a:rPr lang="en-IN" smtClean="0"/>
              <a:t>33</a:t>
            </a:fld>
            <a:endParaRPr lang="en-IN"/>
          </a:p>
        </p:txBody>
      </p:sp>
    </p:spTree>
    <p:extLst>
      <p:ext uri="{BB962C8B-B14F-4D97-AF65-F5344CB8AC3E}">
        <p14:creationId xmlns:p14="http://schemas.microsoft.com/office/powerpoint/2010/main" val="33209125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Ensuring reservations are in order for each day mirrors the unit testing of code to verify that each component functions correctly.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34</a:t>
            </a:fld>
            <a:endParaRPr lang="en-IN"/>
          </a:p>
        </p:txBody>
      </p:sp>
    </p:spTree>
    <p:extLst>
      <p:ext uri="{BB962C8B-B14F-4D97-AF65-F5344CB8AC3E}">
        <p14:creationId xmlns:p14="http://schemas.microsoft.com/office/powerpoint/2010/main" val="253933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Actively ensuring that daily plans run smoothly helps maintain a positive experience throughout the trip, similar to verifying that aspects of software are functioning properly.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35</a:t>
            </a:fld>
            <a:endParaRPr lang="en-IN"/>
          </a:p>
        </p:txBody>
      </p:sp>
    </p:spTree>
    <p:extLst>
      <p:ext uri="{BB962C8B-B14F-4D97-AF65-F5344CB8AC3E}">
        <p14:creationId xmlns:p14="http://schemas.microsoft.com/office/powerpoint/2010/main" val="33272603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Functional testing evaluates the overall vacation experience, ensuring that it aligns with the initial expectations set during the planning phase.</a:t>
            </a:r>
          </a:p>
        </p:txBody>
      </p:sp>
      <p:sp>
        <p:nvSpPr>
          <p:cNvPr id="4" name="Slide Number Placeholder 3"/>
          <p:cNvSpPr>
            <a:spLocks noGrp="1"/>
          </p:cNvSpPr>
          <p:nvPr>
            <p:ph type="sldNum" sz="quarter" idx="5"/>
          </p:nvPr>
        </p:nvSpPr>
        <p:spPr/>
        <p:txBody>
          <a:bodyPr/>
          <a:lstStyle/>
          <a:p>
            <a:fld id="{968FD5C1-1C3B-4680-81D9-C3619C311D82}" type="slidenum">
              <a:rPr lang="en-IN" smtClean="0"/>
              <a:t>36</a:t>
            </a:fld>
            <a:endParaRPr lang="en-IN"/>
          </a:p>
        </p:txBody>
      </p:sp>
    </p:spTree>
    <p:extLst>
      <p:ext uri="{BB962C8B-B14F-4D97-AF65-F5344CB8AC3E}">
        <p14:creationId xmlns:p14="http://schemas.microsoft.com/office/powerpoint/2010/main" val="19069542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Assessing overall enjoyment and satisfaction helps gauge the success of the trip, just as functional testing helps evaluate the effectiveness of a software product.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37</a:t>
            </a:fld>
            <a:endParaRPr lang="en-IN"/>
          </a:p>
        </p:txBody>
      </p:sp>
    </p:spTree>
    <p:extLst>
      <p:ext uri="{BB962C8B-B14F-4D97-AF65-F5344CB8AC3E}">
        <p14:creationId xmlns:p14="http://schemas.microsoft.com/office/powerpoint/2010/main" val="166792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Feedback from participants about their enjoyment mirrors the feedback loop in software development, informing future improvements.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38</a:t>
            </a:fld>
            <a:endParaRPr lang="en-IN"/>
          </a:p>
        </p:txBody>
      </p:sp>
    </p:spTree>
    <p:extLst>
      <p:ext uri="{BB962C8B-B14F-4D97-AF65-F5344CB8AC3E}">
        <p14:creationId xmlns:p14="http://schemas.microsoft.com/office/powerpoint/2010/main" val="19847184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Regression testing ensures that any last-minute changes don’t disrupt the planned itinerary, reflecting the importance of maintaining software integrity.</a:t>
            </a:r>
          </a:p>
        </p:txBody>
      </p:sp>
      <p:sp>
        <p:nvSpPr>
          <p:cNvPr id="4" name="Slide Number Placeholder 3"/>
          <p:cNvSpPr>
            <a:spLocks noGrp="1"/>
          </p:cNvSpPr>
          <p:nvPr>
            <p:ph type="sldNum" sz="quarter" idx="5"/>
          </p:nvPr>
        </p:nvSpPr>
        <p:spPr/>
        <p:txBody>
          <a:bodyPr/>
          <a:lstStyle/>
          <a:p>
            <a:fld id="{968FD5C1-1C3B-4680-81D9-C3619C311D82}" type="slidenum">
              <a:rPr lang="en-IN" smtClean="0"/>
              <a:t>39</a:t>
            </a:fld>
            <a:endParaRPr lang="en-IN"/>
          </a:p>
        </p:txBody>
      </p:sp>
    </p:spTree>
    <p:extLst>
      <p:ext uri="{BB962C8B-B14F-4D97-AF65-F5344CB8AC3E}">
        <p14:creationId xmlns:p14="http://schemas.microsoft.com/office/powerpoint/2010/main" val="1040658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Just as in software development, where requirements must reflect user preferences, identifying vacation preferences helps set the direction for the planning process. Knowing whether to opt for a beach, mountain, or adventure vacation is crucial.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4</a:t>
            </a:fld>
            <a:endParaRPr lang="en-IN"/>
          </a:p>
        </p:txBody>
      </p:sp>
    </p:spTree>
    <p:extLst>
      <p:ext uri="{BB962C8B-B14F-4D97-AF65-F5344CB8AC3E}">
        <p14:creationId xmlns:p14="http://schemas.microsoft.com/office/powerpoint/2010/main" val="1042693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Being cautious with last-minute changes helps maintain the integrity of the vacation experience, similar to regression testing in software development.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40</a:t>
            </a:fld>
            <a:endParaRPr lang="en-IN"/>
          </a:p>
        </p:txBody>
      </p:sp>
    </p:spTree>
    <p:extLst>
      <p:ext uri="{BB962C8B-B14F-4D97-AF65-F5344CB8AC3E}">
        <p14:creationId xmlns:p14="http://schemas.microsoft.com/office/powerpoint/2010/main" val="38729244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Keeping the itinerary intact ensures that the overall vacation remains enjoyable, akin to ensuring that software functions as intended after updates.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41</a:t>
            </a:fld>
            <a:endParaRPr lang="en-IN"/>
          </a:p>
        </p:txBody>
      </p:sp>
    </p:spTree>
    <p:extLst>
      <p:ext uri="{BB962C8B-B14F-4D97-AF65-F5344CB8AC3E}">
        <p14:creationId xmlns:p14="http://schemas.microsoft.com/office/powerpoint/2010/main" val="33428192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analogy of vacation planning offers a unique perspective on the Software Development Life Cycle. Each stage of SDLC can be understood through the steps taken in organizing a trip, highlighting the importance of planning, execution, and evaluation in both contexts.</a:t>
            </a:r>
          </a:p>
        </p:txBody>
      </p:sp>
      <p:sp>
        <p:nvSpPr>
          <p:cNvPr id="4" name="Slide Number Placeholder 3"/>
          <p:cNvSpPr>
            <a:spLocks noGrp="1"/>
          </p:cNvSpPr>
          <p:nvPr>
            <p:ph type="sldNum" sz="quarter" idx="5"/>
          </p:nvPr>
        </p:nvSpPr>
        <p:spPr/>
        <p:txBody>
          <a:bodyPr/>
          <a:lstStyle/>
          <a:p>
            <a:fld id="{968FD5C1-1C3B-4680-81D9-C3619C311D82}" type="slidenum">
              <a:rPr lang="en-IN" smtClean="0"/>
              <a:t>42</a:t>
            </a:fld>
            <a:endParaRPr lang="en-IN"/>
          </a:p>
        </p:txBody>
      </p:sp>
    </p:spTree>
    <p:extLst>
      <p:ext uri="{BB962C8B-B14F-4D97-AF65-F5344CB8AC3E}">
        <p14:creationId xmlns:p14="http://schemas.microsoft.com/office/powerpoint/2010/main" val="3051309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Aligning desires and expectations with family or friends is similar to engaging stakeholders in a project. Clear communication helps ensure that everyone's needs are considered from the outset.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5</a:t>
            </a:fld>
            <a:endParaRPr lang="en-IN"/>
          </a:p>
        </p:txBody>
      </p:sp>
    </p:spTree>
    <p:extLst>
      <p:ext uri="{BB962C8B-B14F-4D97-AF65-F5344CB8AC3E}">
        <p14:creationId xmlns:p14="http://schemas.microsoft.com/office/powerpoint/2010/main" val="37921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Once preferences are established, the next stage is requirement analysis. This includes evaluating potential options and restrictions.</a:t>
            </a:r>
          </a:p>
        </p:txBody>
      </p:sp>
      <p:sp>
        <p:nvSpPr>
          <p:cNvPr id="4" name="Slide Number Placeholder 3"/>
          <p:cNvSpPr>
            <a:spLocks noGrp="1"/>
          </p:cNvSpPr>
          <p:nvPr>
            <p:ph type="sldNum" sz="quarter" idx="5"/>
          </p:nvPr>
        </p:nvSpPr>
        <p:spPr/>
        <p:txBody>
          <a:bodyPr/>
          <a:lstStyle/>
          <a:p>
            <a:fld id="{968FD5C1-1C3B-4680-81D9-C3619C311D82}" type="slidenum">
              <a:rPr lang="en-IN" smtClean="0"/>
              <a:t>6</a:t>
            </a:fld>
            <a:endParaRPr lang="en-IN"/>
          </a:p>
        </p:txBody>
      </p:sp>
    </p:spTree>
    <p:extLst>
      <p:ext uri="{BB962C8B-B14F-4D97-AF65-F5344CB8AC3E}">
        <p14:creationId xmlns:p14="http://schemas.microsoft.com/office/powerpoint/2010/main" val="449374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Researching destinations parallels the analysis of requirements in SDLC. It involves exploring various options to find the best fit for the group's desires and needs.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7</a:t>
            </a:fld>
            <a:endParaRPr lang="en-IN"/>
          </a:p>
        </p:txBody>
      </p:sp>
    </p:spTree>
    <p:extLst>
      <p:ext uri="{BB962C8B-B14F-4D97-AF65-F5344CB8AC3E}">
        <p14:creationId xmlns:p14="http://schemas.microsoft.com/office/powerpoint/2010/main" val="172698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Just like assessing project constraints, travelers must consider practical factors like weather, travel advisories, and budget. This ensures that the chosen vacation is feasible and enjoyable.
Image source: Microsoft 365 content library
</a:t>
            </a:r>
          </a:p>
        </p:txBody>
      </p:sp>
      <p:sp>
        <p:nvSpPr>
          <p:cNvPr id="4" name="Slide Number Placeholder 3"/>
          <p:cNvSpPr>
            <a:spLocks noGrp="1"/>
          </p:cNvSpPr>
          <p:nvPr>
            <p:ph type="sldNum" sz="quarter" idx="5"/>
          </p:nvPr>
        </p:nvSpPr>
        <p:spPr/>
        <p:txBody>
          <a:bodyPr/>
          <a:lstStyle/>
          <a:p>
            <a:fld id="{968FD5C1-1C3B-4680-81D9-C3619C311D82}" type="slidenum">
              <a:rPr lang="en-IN" smtClean="0"/>
              <a:t>8</a:t>
            </a:fld>
            <a:endParaRPr lang="en-IN"/>
          </a:p>
        </p:txBody>
      </p:sp>
    </p:spTree>
    <p:extLst>
      <p:ext uri="{BB962C8B-B14F-4D97-AF65-F5344CB8AC3E}">
        <p14:creationId xmlns:p14="http://schemas.microsoft.com/office/powerpoint/2010/main" val="431196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the SDLC, sharing information with the design team is vital. For vacation planning, this could mean consulting experts to refine options.</a:t>
            </a:r>
          </a:p>
        </p:txBody>
      </p:sp>
      <p:sp>
        <p:nvSpPr>
          <p:cNvPr id="4" name="Slide Number Placeholder 3"/>
          <p:cNvSpPr>
            <a:spLocks noGrp="1"/>
          </p:cNvSpPr>
          <p:nvPr>
            <p:ph type="sldNum" sz="quarter" idx="5"/>
          </p:nvPr>
        </p:nvSpPr>
        <p:spPr/>
        <p:txBody>
          <a:bodyPr/>
          <a:lstStyle/>
          <a:p>
            <a:fld id="{968FD5C1-1C3B-4680-81D9-C3619C311D82}" type="slidenum">
              <a:rPr lang="en-IN" smtClean="0"/>
              <a:t>9</a:t>
            </a:fld>
            <a:endParaRPr lang="en-IN"/>
          </a:p>
        </p:txBody>
      </p:sp>
    </p:spTree>
    <p:extLst>
      <p:ext uri="{BB962C8B-B14F-4D97-AF65-F5344CB8AC3E}">
        <p14:creationId xmlns:p14="http://schemas.microsoft.com/office/powerpoint/2010/main" val="1014436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7/1/2025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70798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7/1/2025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805373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7/1/2025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668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7/1/2025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89333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7/1/2025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9637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7/1/2025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13612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7/1/2025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691361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7/1/2025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640778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7/1/2025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77381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7/1/2025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801290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7/1/2025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12973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7/1/2025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2486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18B06A79-666A-22C1-40B7-B039D3467959}"/>
              </a:ext>
            </a:extLst>
          </p:cNvPr>
          <p:cNvSpPr>
            <a:spLocks noGrp="1"/>
          </p:cNvSpPr>
          <p:nvPr>
            <p:ph type="ctrTitle"/>
          </p:nvPr>
        </p:nvSpPr>
        <p:spPr>
          <a:xfrm>
            <a:off x="574400" y="997527"/>
            <a:ext cx="4053018" cy="3505057"/>
          </a:xfrm>
        </p:spPr>
        <p:txBody>
          <a:bodyPr anchor="t">
            <a:normAutofit/>
          </a:bodyPr>
          <a:lstStyle/>
          <a:p>
            <a:pPr>
              <a:lnSpc>
                <a:spcPct val="90000"/>
              </a:lnSpc>
            </a:pPr>
            <a:r>
              <a:rPr lang="en-IN" sz="3300"/>
              <a:t>Understanding the Software Development Life Cycle (SDLC) Through the Analogy of Planning and Going on a Vacation</a:t>
            </a:r>
          </a:p>
        </p:txBody>
      </p:sp>
      <p:sp>
        <p:nvSpPr>
          <p:cNvPr id="3" name="Subtitle 2">
            <a:extLst>
              <a:ext uri="{FF2B5EF4-FFF2-40B4-BE49-F238E27FC236}">
                <a16:creationId xmlns:a16="http://schemas.microsoft.com/office/drawing/2014/main" id="{A0BB768E-3A83-5EFD-5F21-7AAB87AF483A}"/>
              </a:ext>
            </a:extLst>
          </p:cNvPr>
          <p:cNvSpPr>
            <a:spLocks noGrp="1"/>
          </p:cNvSpPr>
          <p:nvPr>
            <p:ph type="subTitle" idx="1"/>
          </p:nvPr>
        </p:nvSpPr>
        <p:spPr>
          <a:xfrm>
            <a:off x="574399" y="4608945"/>
            <a:ext cx="3919961" cy="1334655"/>
          </a:xfrm>
        </p:spPr>
        <p:txBody>
          <a:bodyPr anchor="b">
            <a:normAutofit/>
          </a:bodyPr>
          <a:lstStyle/>
          <a:p>
            <a:r>
              <a:rPr lang="en-IN"/>
              <a:t>Exploring SDLC stages through vacation planning</a:t>
            </a:r>
          </a:p>
        </p:txBody>
      </p:sp>
      <p:pic>
        <p:nvPicPr>
          <p:cNvPr id="4" name="Picture 3" descr="Suitcase, camera, sunglass, tickets, hat on blue background">
            <a:extLst>
              <a:ext uri="{FF2B5EF4-FFF2-40B4-BE49-F238E27FC236}">
                <a16:creationId xmlns:a16="http://schemas.microsoft.com/office/drawing/2014/main" id="{A191DB0A-AA9B-44E8-AD0D-4895FD18064D}"/>
              </a:ext>
            </a:extLst>
          </p:cNvPr>
          <p:cNvPicPr>
            <a:picLocks noChangeAspect="1"/>
          </p:cNvPicPr>
          <p:nvPr/>
        </p:nvPicPr>
        <p:blipFill>
          <a:blip r:embed="rId3"/>
          <a:srcRect l="5777" r="11048" b="-1"/>
          <a:stretch>
            <a:fillRect/>
          </a:stretch>
        </p:blipFill>
        <p:spPr>
          <a:xfrm>
            <a:off x="5218980" y="672912"/>
            <a:ext cx="6973019" cy="5596128"/>
          </a:xfrm>
          <a:prstGeom prst="rect">
            <a:avLst/>
          </a:prstGeom>
        </p:spPr>
      </p:pic>
      <p:cxnSp>
        <p:nvCxnSpPr>
          <p:cNvPr id="11" name="Straight Connector 10">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215128" y="6274446"/>
            <a:ext cx="697687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5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21963D-5D5A-48FD-096E-CAB806C5E714}"/>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Consulting with a Travel Agent or Planner</a:t>
            </a:r>
          </a:p>
        </p:txBody>
      </p:sp>
      <p:sp>
        <p:nvSpPr>
          <p:cNvPr id="4" name="Content Placeholder 3">
            <a:extLst>
              <a:ext uri="{FF2B5EF4-FFF2-40B4-BE49-F238E27FC236}">
                <a16:creationId xmlns:a16="http://schemas.microsoft.com/office/drawing/2014/main" id="{C8D52D05-8535-B520-88AF-E56EAF1E65E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Expert Guidance</a:t>
            </a:r>
          </a:p>
          <a:p>
            <a:pPr marL="0" lvl="1" indent="0">
              <a:buNone/>
            </a:pPr>
            <a:r>
              <a:rPr lang="en-US" sz="1400"/>
              <a:t>Travel agents provide expert guidance, helping clients navigate vacation options effectively and efficiently.</a:t>
            </a:r>
          </a:p>
          <a:p>
            <a:pPr marL="0" indent="0">
              <a:spcBef>
                <a:spcPts val="2500"/>
              </a:spcBef>
              <a:buNone/>
            </a:pPr>
            <a:r>
              <a:rPr lang="en-US" sz="1400" b="1"/>
              <a:t>Informed Decisions</a:t>
            </a:r>
          </a:p>
          <a:p>
            <a:pPr marL="0" lvl="1" indent="0">
              <a:buNone/>
            </a:pPr>
            <a:r>
              <a:rPr lang="en-US" sz="1400"/>
              <a:t>Just like in software design, consulting a travel agent allows for informed decision-making tailored to client preferences.</a:t>
            </a:r>
          </a:p>
          <a:p>
            <a:pPr marL="0" indent="0">
              <a:spcBef>
                <a:spcPts val="2500"/>
              </a:spcBef>
              <a:buNone/>
            </a:pPr>
            <a:r>
              <a:rPr lang="en-US" sz="1400" b="1"/>
              <a:t>Personalized Experiences</a:t>
            </a:r>
          </a:p>
          <a:p>
            <a:pPr marL="0" lvl="1" indent="0">
              <a:buNone/>
            </a:pPr>
            <a:r>
              <a:rPr lang="en-US" sz="1400"/>
              <a:t>Travel agents help create personalized travel experiences, ensuring that vacations meet unique client needs and desires.</a:t>
            </a:r>
            <a:endParaRPr lang="en-IN" sz="1400"/>
          </a:p>
        </p:txBody>
      </p:sp>
      <p:pic>
        <p:nvPicPr>
          <p:cNvPr id="5" name="Content Placeholder 4" descr="A person wearing jeans with a suitcase holding travel documents, including a passport, tickets, maps">
            <a:extLst>
              <a:ext uri="{FF2B5EF4-FFF2-40B4-BE49-F238E27FC236}">
                <a16:creationId xmlns:a16="http://schemas.microsoft.com/office/drawing/2014/main" id="{43E431A9-DAD1-4C2F-A516-6944903126D9}"/>
              </a:ext>
            </a:extLst>
          </p:cNvPr>
          <p:cNvPicPr>
            <a:picLocks noGrp="1" noChangeAspect="1"/>
          </p:cNvPicPr>
          <p:nvPr>
            <p:ph sz="half" idx="1"/>
          </p:nvPr>
        </p:nvPicPr>
        <p:blipFill>
          <a:blip r:embed="rId3"/>
          <a:srcRect l="26416" r="21667" b="-2"/>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96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693273-0620-D161-C592-A1E9D20B6B98}"/>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Exploring Various Vacation Options and Packages</a:t>
            </a:r>
          </a:p>
        </p:txBody>
      </p:sp>
      <p:pic>
        <p:nvPicPr>
          <p:cNvPr id="5" name="Content Placeholder 4" descr="Vintage souvenirs collage">
            <a:extLst>
              <a:ext uri="{FF2B5EF4-FFF2-40B4-BE49-F238E27FC236}">
                <a16:creationId xmlns:a16="http://schemas.microsoft.com/office/drawing/2014/main" id="{DB0F673C-01F5-4018-A140-31DE46CED8DD}"/>
              </a:ext>
            </a:extLst>
          </p:cNvPr>
          <p:cNvPicPr>
            <a:picLocks noGrp="1" noChangeAspect="1"/>
          </p:cNvPicPr>
          <p:nvPr>
            <p:ph sz="half" idx="1"/>
          </p:nvPr>
        </p:nvPicPr>
        <p:blipFill>
          <a:blip r:embed="rId3"/>
          <a:srcRect t="11210" r="-3" b="-3"/>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3D8E71D-0809-3478-B37A-16F289721E7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Variety of Options</a:t>
            </a:r>
          </a:p>
          <a:p>
            <a:pPr marL="0" lvl="1" indent="0">
              <a:buNone/>
            </a:pPr>
            <a:r>
              <a:rPr lang="en-US" sz="1400"/>
              <a:t>Travelers can explore a wide range of vacation options, including adventure, relaxation, and cultural experiences.</a:t>
            </a:r>
          </a:p>
          <a:p>
            <a:pPr marL="0" indent="0">
              <a:spcBef>
                <a:spcPts val="2500"/>
              </a:spcBef>
              <a:buNone/>
            </a:pPr>
            <a:r>
              <a:rPr lang="en-US" sz="1400" b="1"/>
              <a:t>Packages for Every Budget</a:t>
            </a:r>
          </a:p>
          <a:p>
            <a:pPr marL="0" lvl="1" indent="0">
              <a:buNone/>
            </a:pPr>
            <a:r>
              <a:rPr lang="en-US" sz="1400"/>
              <a:t>Vacation packages cater to different budgets, ensuring everyone can find an option that suits their financial plan.</a:t>
            </a:r>
          </a:p>
          <a:p>
            <a:pPr marL="0" indent="0">
              <a:spcBef>
                <a:spcPts val="2500"/>
              </a:spcBef>
              <a:buNone/>
            </a:pPr>
            <a:r>
              <a:rPr lang="en-US" sz="1400" b="1"/>
              <a:t>Tailored Experiences</a:t>
            </a:r>
          </a:p>
          <a:p>
            <a:pPr marL="0" lvl="1" indent="0">
              <a:buNone/>
            </a:pPr>
            <a:r>
              <a:rPr lang="en-US" sz="1400"/>
              <a:t>Many travel options allow for customization, enabling travelers to tailor their experiences to fit personal preferences.</a:t>
            </a:r>
            <a:endParaRPr lang="en-IN" sz="1400"/>
          </a:p>
        </p:txBody>
      </p:sp>
    </p:spTree>
    <p:extLst>
      <p:ext uri="{BB962C8B-B14F-4D97-AF65-F5344CB8AC3E}">
        <p14:creationId xmlns:p14="http://schemas.microsoft.com/office/powerpoint/2010/main" val="2601348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D58E2F90-7169-3F34-62D4-80AA0863D2A3}"/>
              </a:ext>
            </a:extLst>
          </p:cNvPr>
          <p:cNvSpPr>
            <a:spLocks noGrp="1"/>
          </p:cNvSpPr>
          <p:nvPr>
            <p:ph type="ctrTitle"/>
          </p:nvPr>
        </p:nvSpPr>
        <p:spPr>
          <a:xfrm>
            <a:off x="559219" y="1115844"/>
            <a:ext cx="7680960" cy="4631911"/>
          </a:xfrm>
        </p:spPr>
        <p:txBody>
          <a:bodyPr anchor="b">
            <a:normAutofit/>
          </a:bodyPr>
          <a:lstStyle/>
          <a:p>
            <a:r>
              <a:rPr lang="en-IN" sz="6500"/>
              <a:t>Impact Analysis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576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D6281-83A7-8A52-D7CD-B8EDAA40E9A3}"/>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2300"/>
              <a:t>Evaluating the Trip's Impact on Work Schedules and School Breaks</a:t>
            </a:r>
          </a:p>
        </p:txBody>
      </p:sp>
      <p:pic>
        <p:nvPicPr>
          <p:cNvPr id="5" name="Content Placeholder 4" descr="A questionnaire is filled out very positive for all categories.Click here for related images:">
            <a:extLst>
              <a:ext uri="{FF2B5EF4-FFF2-40B4-BE49-F238E27FC236}">
                <a16:creationId xmlns:a16="http://schemas.microsoft.com/office/drawing/2014/main" id="{E9858221-1D69-45C6-A3D2-E2EA87A24221}"/>
              </a:ext>
            </a:extLst>
          </p:cNvPr>
          <p:cNvPicPr>
            <a:picLocks noGrp="1" noChangeAspect="1"/>
          </p:cNvPicPr>
          <p:nvPr>
            <p:ph sz="half" idx="1"/>
          </p:nvPr>
        </p:nvPicPr>
        <p:blipFill>
          <a:blip r:embed="rId3"/>
          <a:srcRect b="41095"/>
          <a:stretch>
            <a:fillRect/>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036942-0A80-6F9C-4455-B1B7985AAE0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a:normAutofit/>
          </a:bodyPr>
          <a:lstStyle/>
          <a:p>
            <a:pPr marL="0" indent="0">
              <a:spcBef>
                <a:spcPts val="2500"/>
              </a:spcBef>
              <a:buNone/>
            </a:pPr>
            <a:r>
              <a:rPr lang="en-US" sz="1400" b="1"/>
              <a:t>Trip Alignment with Work Schedules</a:t>
            </a:r>
          </a:p>
          <a:p>
            <a:pPr marL="0" lvl="1" indent="0">
              <a:buNone/>
            </a:pPr>
            <a:r>
              <a:rPr lang="en-US" sz="1400"/>
              <a:t>Evaluating how a trip fits into work schedules helps prevent conflicts and ensures participants can fully enjoy their time off.</a:t>
            </a:r>
          </a:p>
          <a:p>
            <a:pPr marL="0" indent="0">
              <a:spcBef>
                <a:spcPts val="2500"/>
              </a:spcBef>
              <a:buNone/>
            </a:pPr>
            <a:r>
              <a:rPr lang="en-US" sz="1400" b="1"/>
              <a:t>School Break Compatibility</a:t>
            </a:r>
          </a:p>
          <a:p>
            <a:pPr marL="0" lvl="1" indent="0">
              <a:buNone/>
            </a:pPr>
            <a:r>
              <a:rPr lang="en-US" sz="1400"/>
              <a:t>Aligning the trip with school breaks is essential to accommodate students and families, allowing for a stress-free vacation.</a:t>
            </a:r>
            <a:endParaRPr lang="en-IN" sz="1400"/>
          </a:p>
        </p:txBody>
      </p:sp>
    </p:spTree>
    <p:extLst>
      <p:ext uri="{BB962C8B-B14F-4D97-AF65-F5344CB8AC3E}">
        <p14:creationId xmlns:p14="http://schemas.microsoft.com/office/powerpoint/2010/main" val="1584937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93B3B-2306-2CFE-A9F9-842D486C0882}"/>
              </a:ext>
            </a:extLst>
          </p:cNvPr>
          <p:cNvSpPr>
            <a:spLocks noGrp="1"/>
          </p:cNvSpPr>
          <p:nvPr>
            <p:ph type="title"/>
          </p:nvPr>
        </p:nvSpPr>
        <p:spPr>
          <a:xfrm>
            <a:off x="640079" y="914400"/>
            <a:ext cx="4261104" cy="1097280"/>
          </a:xfrm>
        </p:spPr>
        <p:txBody>
          <a:bodyPr vert="horz" lIns="91440" tIns="45720" rIns="91440" bIns="45720" rtlCol="0" anchor="t">
            <a:normAutofit/>
          </a:bodyPr>
          <a:lstStyle/>
          <a:p>
            <a:pPr>
              <a:lnSpc>
                <a:spcPct val="90000"/>
              </a:lnSpc>
            </a:pPr>
            <a:r>
              <a:rPr lang="en-US" sz="2300"/>
              <a:t>Checking Alignment with Holidays and Other Commitments</a:t>
            </a:r>
          </a:p>
        </p:txBody>
      </p:sp>
      <p:sp>
        <p:nvSpPr>
          <p:cNvPr id="4" name="Content Placeholder 3">
            <a:extLst>
              <a:ext uri="{FF2B5EF4-FFF2-40B4-BE49-F238E27FC236}">
                <a16:creationId xmlns:a16="http://schemas.microsoft.com/office/drawing/2014/main" id="{8052D4B8-3B08-F8CA-A131-9CAF4CFE3A8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None/>
            </a:pPr>
            <a:r>
              <a:rPr lang="en-US" sz="1400" b="1"/>
              <a:t>Project Timeline Alignment</a:t>
            </a:r>
          </a:p>
          <a:p>
            <a:pPr marL="0" lvl="1" indent="0">
              <a:buNone/>
            </a:pPr>
            <a:r>
              <a:rPr lang="en-US" sz="1400"/>
              <a:t>Ensuring project timelines are aligned with overall business goals is crucial for project success and resource management.</a:t>
            </a:r>
          </a:p>
          <a:p>
            <a:pPr marL="0" indent="0">
              <a:spcBef>
                <a:spcPts val="2500"/>
              </a:spcBef>
              <a:buNone/>
            </a:pPr>
            <a:r>
              <a:rPr lang="en-US" sz="1400" b="1"/>
              <a:t>Holiday Planning</a:t>
            </a:r>
          </a:p>
          <a:p>
            <a:pPr marL="0" lvl="1" indent="0">
              <a:buNone/>
            </a:pPr>
            <a:r>
              <a:rPr lang="en-US" sz="1400"/>
              <a:t>Checking holiday alignment allows organizations to smoothly plan vacations and avoid scheduling conflicts.</a:t>
            </a:r>
            <a:endParaRPr lang="en-IN" sz="1400"/>
          </a:p>
        </p:txBody>
      </p:sp>
      <p:pic>
        <p:nvPicPr>
          <p:cNvPr id="5" name="Content Placeholder 4" descr="Shot of a businessman holding on to a bunch of cryptocurrency balloons on top of a graph against a white background">
            <a:extLst>
              <a:ext uri="{FF2B5EF4-FFF2-40B4-BE49-F238E27FC236}">
                <a16:creationId xmlns:a16="http://schemas.microsoft.com/office/drawing/2014/main" id="{1104ACBD-193C-4FEF-AA1C-79DDDB8BE424}"/>
              </a:ext>
            </a:extLst>
          </p:cNvPr>
          <p:cNvPicPr>
            <a:picLocks noGrp="1" noChangeAspect="1"/>
          </p:cNvPicPr>
          <p:nvPr>
            <p:ph sz="half" idx="1"/>
          </p:nvPr>
        </p:nvPicPr>
        <p:blipFill>
          <a:blip r:embed="rId3"/>
          <a:srcRect r="-1" b="4258"/>
          <a:stretch>
            <a:fillRect/>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483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ACCAA0A8-CCB8-B572-B044-27D7132E1A87}"/>
              </a:ext>
            </a:extLst>
          </p:cNvPr>
          <p:cNvSpPr>
            <a:spLocks noGrp="1"/>
          </p:cNvSpPr>
          <p:nvPr>
            <p:ph type="ctrTitle"/>
          </p:nvPr>
        </p:nvSpPr>
        <p:spPr>
          <a:xfrm>
            <a:off x="559219" y="1115844"/>
            <a:ext cx="7680960" cy="4631911"/>
          </a:xfrm>
        </p:spPr>
        <p:txBody>
          <a:bodyPr anchor="b">
            <a:normAutofit/>
          </a:bodyPr>
          <a:lstStyle/>
          <a:p>
            <a:r>
              <a:rPr lang="en-IN" sz="6500"/>
              <a:t>High-Level Design (HLD)</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158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790F7C0B-9625-76D7-92BC-24B708581B04}"/>
              </a:ext>
            </a:extLst>
          </p:cNvPr>
          <p:cNvSpPr>
            <a:spLocks noGrp="1"/>
          </p:cNvSpPr>
          <p:nvPr>
            <p:ph type="title"/>
          </p:nvPr>
        </p:nvSpPr>
        <p:spPr>
          <a:xfrm>
            <a:off x="640080" y="914401"/>
            <a:ext cx="4306824" cy="1477817"/>
          </a:xfrm>
        </p:spPr>
        <p:txBody>
          <a:bodyPr vert="horz" lIns="91440" tIns="45720" rIns="91440" bIns="45720" rtlCol="0" anchor="t">
            <a:normAutofit/>
          </a:bodyPr>
          <a:lstStyle/>
          <a:p>
            <a:pPr>
              <a:lnSpc>
                <a:spcPct val="90000"/>
              </a:lnSpc>
            </a:pPr>
            <a:r>
              <a:rPr lang="en-US" sz="2500"/>
              <a:t>Creating a Rough Itinerary: Flight Bookings, Hotel Reservations, Main Attractions</a:t>
            </a:r>
          </a:p>
        </p:txBody>
      </p:sp>
      <p:pic>
        <p:nvPicPr>
          <p:cNvPr id="5" name="Content Placeholder 4" descr="Similar Images of travel, destination, airport, hotel, vacation, tourist:">
            <a:extLst>
              <a:ext uri="{FF2B5EF4-FFF2-40B4-BE49-F238E27FC236}">
                <a16:creationId xmlns:a16="http://schemas.microsoft.com/office/drawing/2014/main" id="{1599F341-B012-485A-BFA0-E953ADADAA5A}"/>
              </a:ext>
            </a:extLst>
          </p:cNvPr>
          <p:cNvPicPr>
            <a:picLocks noGrp="1" noChangeAspect="1"/>
          </p:cNvPicPr>
          <p:nvPr>
            <p:ph sz="half" idx="1"/>
          </p:nvPr>
        </p:nvPicPr>
        <p:blipFill>
          <a:blip r:embed="rId3"/>
          <a:srcRect t="561" r="-2" b="-2"/>
          <a:stretch>
            <a:fillRect/>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A919D032-EC77-0CEA-7EF5-E5BF026F68A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1400" b="1"/>
              <a:t>Structuring the Vacation</a:t>
            </a:r>
          </a:p>
          <a:p>
            <a:pPr marL="0" lvl="1" indent="0">
              <a:buNone/>
            </a:pPr>
            <a:r>
              <a:rPr lang="en-US" sz="1400"/>
              <a:t>Creating a rough itinerary provides a structured overview for planning a successful vacation.</a:t>
            </a:r>
          </a:p>
          <a:p>
            <a:pPr marL="0" indent="0">
              <a:spcBef>
                <a:spcPts val="2500"/>
              </a:spcBef>
              <a:buNone/>
            </a:pPr>
            <a:r>
              <a:rPr lang="en-US" sz="1400" b="1"/>
              <a:t>Flight Bookings</a:t>
            </a:r>
          </a:p>
          <a:p>
            <a:pPr marL="0" lvl="1" indent="0">
              <a:buNone/>
            </a:pPr>
            <a:r>
              <a:rPr lang="en-US" sz="1400"/>
              <a:t>Including flight bookings in your itinerary ensures you have all travel details in one place, making planning easier.</a:t>
            </a:r>
          </a:p>
          <a:p>
            <a:pPr marL="0" indent="0">
              <a:spcBef>
                <a:spcPts val="2500"/>
              </a:spcBef>
              <a:buNone/>
            </a:pPr>
            <a:r>
              <a:rPr lang="en-US" sz="1400" b="1"/>
              <a:t>Hotel Reservations</a:t>
            </a:r>
          </a:p>
          <a:p>
            <a:pPr marL="0" lvl="1" indent="0">
              <a:buNone/>
            </a:pPr>
            <a:r>
              <a:rPr lang="en-US" sz="1400"/>
              <a:t>Hotel reservations are essential components of your itinerary, which aid in budgeting and accommodation planning.</a:t>
            </a:r>
          </a:p>
          <a:p>
            <a:pPr marL="0" indent="0">
              <a:spcBef>
                <a:spcPts val="2500"/>
              </a:spcBef>
              <a:buNone/>
            </a:pPr>
            <a:r>
              <a:rPr lang="en-US" sz="1400" b="1"/>
              <a:t>Main Attractions</a:t>
            </a:r>
          </a:p>
          <a:p>
            <a:pPr marL="0" lvl="1" indent="0">
              <a:buNone/>
            </a:pPr>
            <a:r>
              <a:rPr lang="en-US" sz="1400"/>
              <a:t>Listing main attractions in the itinerary helps prioritize visits and maximize enjoyment during the vacation.</a:t>
            </a:r>
            <a:endParaRPr lang="en-IN" sz="1400"/>
          </a:p>
        </p:txBody>
      </p:sp>
    </p:spTree>
    <p:extLst>
      <p:ext uri="{BB962C8B-B14F-4D97-AF65-F5344CB8AC3E}">
        <p14:creationId xmlns:p14="http://schemas.microsoft.com/office/powerpoint/2010/main" val="2916855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BD0BDB-504C-AE96-4CDC-F809D5294C1C}"/>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Planning Key Aspects of the Trip</a:t>
            </a:r>
          </a:p>
        </p:txBody>
      </p:sp>
      <p:sp>
        <p:nvSpPr>
          <p:cNvPr id="4" name="Content Placeholder 3">
            <a:extLst>
              <a:ext uri="{FF2B5EF4-FFF2-40B4-BE49-F238E27FC236}">
                <a16:creationId xmlns:a16="http://schemas.microsoft.com/office/drawing/2014/main" id="{697EFCC5-60E7-CBEF-BD78-78EBC2ABFE0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Identifying Main Attractions</a:t>
            </a:r>
          </a:p>
          <a:p>
            <a:pPr marL="0" lvl="1" indent="0">
              <a:buNone/>
            </a:pPr>
            <a:r>
              <a:rPr lang="en-US" sz="1400"/>
              <a:t>Identifying main attractions is crucial for trip planning as it helps prioritize experiences that enhance the travel journey.</a:t>
            </a:r>
          </a:p>
          <a:p>
            <a:pPr marL="0" indent="0">
              <a:spcBef>
                <a:spcPts val="2500"/>
              </a:spcBef>
              <a:buNone/>
            </a:pPr>
            <a:r>
              <a:rPr lang="en-US" sz="1400" b="1"/>
              <a:t>Core Components in Software Design</a:t>
            </a:r>
          </a:p>
          <a:p>
            <a:pPr marL="0" lvl="1" indent="0">
              <a:buNone/>
            </a:pPr>
            <a:r>
              <a:rPr lang="en-US" sz="1400"/>
              <a:t>Just like core components in software design, identifying key trip aspects ensures that essential experiences are not overlooked.</a:t>
            </a:r>
          </a:p>
          <a:p>
            <a:pPr marL="0" indent="0">
              <a:spcBef>
                <a:spcPts val="2500"/>
              </a:spcBef>
              <a:buNone/>
            </a:pPr>
            <a:r>
              <a:rPr lang="en-US" sz="1400" b="1"/>
              <a:t>Prioritizing Essential Experiences</a:t>
            </a:r>
          </a:p>
          <a:p>
            <a:pPr marL="0" lvl="1" indent="0">
              <a:buNone/>
            </a:pPr>
            <a:r>
              <a:rPr lang="en-US" sz="1400"/>
              <a:t>Prioritizing essential experiences leads to a fulfilling trip, ensuring that travelers engage with what matters most during their journey.</a:t>
            </a:r>
            <a:endParaRPr lang="en-IN" sz="1400"/>
          </a:p>
        </p:txBody>
      </p:sp>
      <p:pic>
        <p:nvPicPr>
          <p:cNvPr id="5" name="Content Placeholder 4" descr="Travel during pandemic infographic background">
            <a:extLst>
              <a:ext uri="{FF2B5EF4-FFF2-40B4-BE49-F238E27FC236}">
                <a16:creationId xmlns:a16="http://schemas.microsoft.com/office/drawing/2014/main" id="{3D4E68A4-1050-4082-B8F1-965CB10ECFE1}"/>
              </a:ext>
            </a:extLst>
          </p:cNvPr>
          <p:cNvPicPr>
            <a:picLocks noGrp="1" noChangeAspect="1"/>
          </p:cNvPicPr>
          <p:nvPr>
            <p:ph sz="half" idx="1"/>
          </p:nvPr>
        </p:nvPicPr>
        <p:blipFill>
          <a:blip r:embed="rId3"/>
          <a:srcRect l="25816" r="19177"/>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1853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A52B837D-6DF2-BE79-9F54-5796FBC77351}"/>
              </a:ext>
            </a:extLst>
          </p:cNvPr>
          <p:cNvSpPr>
            <a:spLocks noGrp="1"/>
          </p:cNvSpPr>
          <p:nvPr>
            <p:ph type="ctrTitle"/>
          </p:nvPr>
        </p:nvSpPr>
        <p:spPr>
          <a:xfrm>
            <a:off x="559219" y="1115844"/>
            <a:ext cx="7680960" cy="4631911"/>
          </a:xfrm>
        </p:spPr>
        <p:txBody>
          <a:bodyPr anchor="b">
            <a:normAutofit/>
          </a:bodyPr>
          <a:lstStyle/>
          <a:p>
            <a:r>
              <a:rPr lang="en-IN" sz="6500"/>
              <a:t>Low-Level Design (LLD)</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51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3F62BADB-E079-C80B-4CFA-980A191BFE4A}"/>
              </a:ext>
            </a:extLst>
          </p:cNvPr>
          <p:cNvSpPr>
            <a:spLocks noGrp="1"/>
          </p:cNvSpPr>
          <p:nvPr>
            <p:ph type="title"/>
          </p:nvPr>
        </p:nvSpPr>
        <p:spPr>
          <a:xfrm>
            <a:off x="640080" y="914401"/>
            <a:ext cx="4306824" cy="1477817"/>
          </a:xfrm>
        </p:spPr>
        <p:txBody>
          <a:bodyPr vert="horz" lIns="91440" tIns="45720" rIns="91440" bIns="45720" rtlCol="0" anchor="t">
            <a:normAutofit/>
          </a:bodyPr>
          <a:lstStyle/>
          <a:p>
            <a:pPr>
              <a:lnSpc>
                <a:spcPct val="90000"/>
              </a:lnSpc>
            </a:pPr>
            <a:r>
              <a:rPr lang="en-US" sz="2500"/>
              <a:t>Detailing Daily Plans: Local Transport, Meal Stops, Backup Options, Ticket Times</a:t>
            </a:r>
          </a:p>
        </p:txBody>
      </p:sp>
      <p:pic>
        <p:nvPicPr>
          <p:cNvPr id="5" name="Content Placeholder 4" descr="Map of China folded with global airline isolated on white background">
            <a:extLst>
              <a:ext uri="{FF2B5EF4-FFF2-40B4-BE49-F238E27FC236}">
                <a16:creationId xmlns:a16="http://schemas.microsoft.com/office/drawing/2014/main" id="{3D9DA7C2-3473-40E0-A493-23E2CA9058DA}"/>
              </a:ext>
            </a:extLst>
          </p:cNvPr>
          <p:cNvPicPr>
            <a:picLocks noGrp="1" noChangeAspect="1"/>
          </p:cNvPicPr>
          <p:nvPr>
            <p:ph sz="half" idx="1"/>
          </p:nvPr>
        </p:nvPicPr>
        <p:blipFill>
          <a:blip r:embed="rId3"/>
          <a:srcRect l="18547" r="11057" b="-2"/>
          <a:stretch>
            <a:fillRect/>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EDF80DB-A72F-F70F-EDA4-094DEB1EBA9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1400" b="1"/>
              <a:t>Local Transport Planning</a:t>
            </a:r>
          </a:p>
          <a:p>
            <a:pPr marL="0" lvl="1" indent="0">
              <a:buNone/>
            </a:pPr>
            <a:r>
              <a:rPr lang="en-US" sz="1400"/>
              <a:t>Planning local transport options helps ensure timely arrivals at destinations and enhances the overall travel experience.</a:t>
            </a:r>
          </a:p>
          <a:p>
            <a:pPr marL="0" indent="0">
              <a:spcBef>
                <a:spcPts val="2500"/>
              </a:spcBef>
              <a:buNone/>
            </a:pPr>
            <a:r>
              <a:rPr lang="en-US" sz="1400" b="1"/>
              <a:t>Meal Stops Coordination</a:t>
            </a:r>
          </a:p>
          <a:p>
            <a:pPr marL="0" lvl="1" indent="0">
              <a:buNone/>
            </a:pPr>
            <a:r>
              <a:rPr lang="en-US" sz="1400"/>
              <a:t>Identifying meal stops in advance can save time and prevent unnecessary delays during the trip.</a:t>
            </a:r>
          </a:p>
          <a:p>
            <a:pPr marL="0" indent="0">
              <a:spcBef>
                <a:spcPts val="2500"/>
              </a:spcBef>
              <a:buNone/>
            </a:pPr>
            <a:r>
              <a:rPr lang="en-US" sz="1400" b="1"/>
              <a:t>Backup Options</a:t>
            </a:r>
          </a:p>
          <a:p>
            <a:pPr marL="0" lvl="1" indent="0">
              <a:buNone/>
            </a:pPr>
            <a:r>
              <a:rPr lang="en-US" sz="1400"/>
              <a:t>Having backup options in place ensures that any unexpected changes can be smoothly managed, avoiding disruptions.</a:t>
            </a:r>
          </a:p>
          <a:p>
            <a:pPr marL="0" indent="0">
              <a:spcBef>
                <a:spcPts val="2500"/>
              </a:spcBef>
              <a:buNone/>
            </a:pPr>
            <a:r>
              <a:rPr lang="en-US" sz="1400" b="1"/>
              <a:t>Ticket Times Management</a:t>
            </a:r>
          </a:p>
          <a:p>
            <a:pPr marL="0" lvl="1" indent="0">
              <a:buNone/>
            </a:pPr>
            <a:r>
              <a:rPr lang="en-US" sz="1400"/>
              <a:t>Keeping track of ticket times for attractions and transport is essential for a well-organized itinerary.</a:t>
            </a:r>
            <a:endParaRPr lang="en-IN" sz="1400"/>
          </a:p>
        </p:txBody>
      </p:sp>
    </p:spTree>
    <p:extLst>
      <p:ext uri="{BB962C8B-B14F-4D97-AF65-F5344CB8AC3E}">
        <p14:creationId xmlns:p14="http://schemas.microsoft.com/office/powerpoint/2010/main" val="2962721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3D015406-A6AA-7921-39DA-23F490C3C4FA}"/>
              </a:ext>
            </a:extLst>
          </p:cNvPr>
          <p:cNvSpPr>
            <a:spLocks noGrp="1"/>
          </p:cNvSpPr>
          <p:nvPr>
            <p:ph type="title"/>
          </p:nvPr>
        </p:nvSpPr>
        <p:spPr>
          <a:xfrm>
            <a:off x="640080" y="914401"/>
            <a:ext cx="4306824" cy="1477817"/>
          </a:xfrm>
        </p:spPr>
        <p:txBody>
          <a:bodyPr vert="horz" lIns="91440" tIns="45720" rIns="91440" bIns="45720" rtlCol="0" anchor="t">
            <a:normAutofit/>
          </a:bodyPr>
          <a:lstStyle/>
          <a:p>
            <a:r>
              <a:rPr lang="en-US"/>
              <a:t>Agenda Overview</a:t>
            </a:r>
          </a:p>
        </p:txBody>
      </p:sp>
      <p:pic>
        <p:nvPicPr>
          <p:cNvPr id="5" name="Content Placeholder 4" descr="Netbook ready for online booking. Some vacation accessories and souvenirs in the background.">
            <a:extLst>
              <a:ext uri="{FF2B5EF4-FFF2-40B4-BE49-F238E27FC236}">
                <a16:creationId xmlns:a16="http://schemas.microsoft.com/office/drawing/2014/main" id="{3A9CB7C8-02D2-4BAD-867B-0E57396518F8}"/>
              </a:ext>
            </a:extLst>
          </p:cNvPr>
          <p:cNvPicPr>
            <a:picLocks noGrp="1" noChangeAspect="1"/>
          </p:cNvPicPr>
          <p:nvPr>
            <p:ph sz="half" idx="1"/>
          </p:nvPr>
        </p:nvPicPr>
        <p:blipFill>
          <a:blip r:embed="rId3"/>
          <a:srcRect l="10498" r="1" b="1"/>
          <a:stretch>
            <a:fillRect/>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A17395EF-D4AD-94AB-F3B4-C83A498EB120}"/>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5641848" y="1014984"/>
            <a:ext cx="5889161" cy="5288267"/>
          </a:xfrm>
        </p:spPr>
        <p:txBody>
          <a:bodyPr vert="horz" lIns="91440" tIns="45720" rIns="91440" bIns="45720" rtlCol="0">
            <a:normAutofit/>
          </a:bodyPr>
          <a:lstStyle/>
          <a:p>
            <a:pPr>
              <a:lnSpc>
                <a:spcPct val="110000"/>
              </a:lnSpc>
            </a:pPr>
            <a:r>
              <a:rPr lang="en-US" sz="1600"/>
              <a:t>Requirements Gathering</a:t>
            </a:r>
          </a:p>
          <a:p>
            <a:pPr>
              <a:lnSpc>
                <a:spcPct val="110000"/>
              </a:lnSpc>
            </a:pPr>
            <a:r>
              <a:rPr lang="en-US" sz="1600"/>
              <a:t>Requirement Analysis</a:t>
            </a:r>
          </a:p>
          <a:p>
            <a:pPr>
              <a:lnSpc>
                <a:spcPct val="110000"/>
              </a:lnSpc>
            </a:pPr>
            <a:r>
              <a:rPr lang="en-US" sz="1600"/>
              <a:t>Sharing with Design Team</a:t>
            </a:r>
          </a:p>
          <a:p>
            <a:pPr>
              <a:lnSpc>
                <a:spcPct val="110000"/>
              </a:lnSpc>
            </a:pPr>
            <a:r>
              <a:rPr lang="en-US" sz="1600"/>
              <a:t>Impact Analysis</a:t>
            </a:r>
          </a:p>
          <a:p>
            <a:pPr>
              <a:lnSpc>
                <a:spcPct val="110000"/>
              </a:lnSpc>
            </a:pPr>
            <a:r>
              <a:rPr lang="en-US" sz="1600"/>
              <a:t>High-Level Design (HLD)</a:t>
            </a:r>
          </a:p>
          <a:p>
            <a:pPr>
              <a:lnSpc>
                <a:spcPct val="110000"/>
              </a:lnSpc>
            </a:pPr>
            <a:r>
              <a:rPr lang="en-US" sz="1600"/>
              <a:t>Low-Level Design (LLD)</a:t>
            </a:r>
          </a:p>
          <a:p>
            <a:pPr>
              <a:lnSpc>
                <a:spcPct val="110000"/>
              </a:lnSpc>
            </a:pPr>
            <a:r>
              <a:rPr lang="en-US" sz="1600"/>
              <a:t>Technical Refinement</a:t>
            </a:r>
          </a:p>
          <a:p>
            <a:pPr>
              <a:lnSpc>
                <a:spcPct val="110000"/>
              </a:lnSpc>
            </a:pPr>
            <a:r>
              <a:rPr lang="en-US" sz="1600"/>
              <a:t>Breakdown of Requirements</a:t>
            </a:r>
          </a:p>
          <a:p>
            <a:pPr>
              <a:lnSpc>
                <a:spcPct val="110000"/>
              </a:lnSpc>
            </a:pPr>
            <a:r>
              <a:rPr lang="en-US" sz="1600"/>
              <a:t>Estimation &amp; Planning</a:t>
            </a:r>
          </a:p>
          <a:p>
            <a:pPr>
              <a:lnSpc>
                <a:spcPct val="110000"/>
              </a:lnSpc>
            </a:pPr>
            <a:r>
              <a:rPr lang="en-US" sz="1600"/>
              <a:t>Development (Execution)</a:t>
            </a:r>
          </a:p>
          <a:p>
            <a:pPr>
              <a:lnSpc>
                <a:spcPct val="110000"/>
              </a:lnSpc>
            </a:pPr>
            <a:r>
              <a:rPr lang="en-US" sz="1600"/>
              <a:t>Unit Testing</a:t>
            </a:r>
          </a:p>
          <a:p>
            <a:pPr>
              <a:lnSpc>
                <a:spcPct val="110000"/>
              </a:lnSpc>
            </a:pPr>
            <a:r>
              <a:rPr lang="en-US" sz="1600"/>
              <a:t>Functional Testing</a:t>
            </a:r>
          </a:p>
          <a:p>
            <a:pPr>
              <a:lnSpc>
                <a:spcPct val="110000"/>
              </a:lnSpc>
            </a:pPr>
            <a:r>
              <a:rPr lang="en-US" sz="1600"/>
              <a:t>Regression Testing</a:t>
            </a:r>
          </a:p>
        </p:txBody>
      </p:sp>
    </p:spTree>
    <p:extLst>
      <p:ext uri="{BB962C8B-B14F-4D97-AF65-F5344CB8AC3E}">
        <p14:creationId xmlns:p14="http://schemas.microsoft.com/office/powerpoint/2010/main" val="3919852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15AAEF-8338-4E81-C500-7FA1EB4FFB21}"/>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Specifying Concrete Actions and Schedules</a:t>
            </a:r>
          </a:p>
        </p:txBody>
      </p:sp>
      <p:pic>
        <p:nvPicPr>
          <p:cNvPr id="5" name="Content Placeholder 4" descr="Big data mining information technology drawing notepad">
            <a:extLst>
              <a:ext uri="{FF2B5EF4-FFF2-40B4-BE49-F238E27FC236}">
                <a16:creationId xmlns:a16="http://schemas.microsoft.com/office/drawing/2014/main" id="{8F2CBC38-8E4B-4AB1-8B0D-036766ACE6FB}"/>
              </a:ext>
            </a:extLst>
          </p:cNvPr>
          <p:cNvPicPr>
            <a:picLocks noGrp="1" noChangeAspect="1"/>
          </p:cNvPicPr>
          <p:nvPr>
            <p:ph sz="half" idx="1"/>
          </p:nvPr>
        </p:nvPicPr>
        <p:blipFill>
          <a:blip r:embed="rId3"/>
          <a:srcRect l="34106" r="4020"/>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0CF6C78-59DC-C0FD-4FD4-EAB0F8E8146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Importance of Concrete Actions</a:t>
            </a:r>
          </a:p>
          <a:p>
            <a:pPr marL="0" lvl="1" indent="0">
              <a:buNone/>
            </a:pPr>
            <a:r>
              <a:rPr lang="en-US" sz="1400"/>
              <a:t>Concrete actions provide clear steps to follow, ensuring that all necessary tasks are completed efficiently.</a:t>
            </a:r>
          </a:p>
          <a:p>
            <a:pPr marL="0" indent="0">
              <a:spcBef>
                <a:spcPts val="2500"/>
              </a:spcBef>
              <a:buNone/>
            </a:pPr>
            <a:r>
              <a:rPr lang="en-US" sz="1400" b="1"/>
              <a:t>Role of Schedules</a:t>
            </a:r>
          </a:p>
          <a:p>
            <a:pPr marL="0" lvl="1" indent="0">
              <a:buNone/>
            </a:pPr>
            <a:r>
              <a:rPr lang="en-US" sz="1400"/>
              <a:t>Schedules help in organizing time effectively, allowing participants to manage their activities and commitments during the trip.</a:t>
            </a:r>
          </a:p>
          <a:p>
            <a:pPr marL="0" indent="0">
              <a:spcBef>
                <a:spcPts val="2500"/>
              </a:spcBef>
              <a:buNone/>
            </a:pPr>
            <a:r>
              <a:rPr lang="en-US" sz="1400" b="1"/>
              <a:t>Guiding Software Development</a:t>
            </a:r>
          </a:p>
          <a:p>
            <a:pPr marL="0" lvl="1" indent="0">
              <a:buNone/>
            </a:pPr>
            <a:r>
              <a:rPr lang="en-US" sz="1400"/>
              <a:t>Just like concrete actions and schedules are crucial for trip planning, detailed specifications are vital for guiding software development processes.</a:t>
            </a:r>
            <a:endParaRPr lang="en-IN" sz="1400"/>
          </a:p>
        </p:txBody>
      </p:sp>
    </p:spTree>
    <p:extLst>
      <p:ext uri="{BB962C8B-B14F-4D97-AF65-F5344CB8AC3E}">
        <p14:creationId xmlns:p14="http://schemas.microsoft.com/office/powerpoint/2010/main" val="1256599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C3409587-D98A-3D6C-11D0-C6E8E5E18EFB}"/>
              </a:ext>
            </a:extLst>
          </p:cNvPr>
          <p:cNvSpPr>
            <a:spLocks noGrp="1"/>
          </p:cNvSpPr>
          <p:nvPr>
            <p:ph type="ctrTitle"/>
          </p:nvPr>
        </p:nvSpPr>
        <p:spPr>
          <a:xfrm>
            <a:off x="559219" y="1115844"/>
            <a:ext cx="7680960" cy="4631911"/>
          </a:xfrm>
        </p:spPr>
        <p:txBody>
          <a:bodyPr anchor="b">
            <a:normAutofit/>
          </a:bodyPr>
          <a:lstStyle/>
          <a:p>
            <a:r>
              <a:rPr lang="en-IN" sz="6500"/>
              <a:t>Technical Refinement</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420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50C1241B-899D-08C8-D203-80D5DBECA4D0}"/>
              </a:ext>
            </a:extLst>
          </p:cNvPr>
          <p:cNvSpPr>
            <a:spLocks noGrp="1"/>
          </p:cNvSpPr>
          <p:nvPr>
            <p:ph type="title"/>
          </p:nvPr>
        </p:nvSpPr>
        <p:spPr>
          <a:xfrm>
            <a:off x="640080" y="914400"/>
            <a:ext cx="3412998" cy="1839433"/>
          </a:xfrm>
        </p:spPr>
        <p:txBody>
          <a:bodyPr>
            <a:normAutofit/>
          </a:bodyPr>
          <a:lstStyle/>
          <a:p>
            <a:pPr>
              <a:lnSpc>
                <a:spcPct val="90000"/>
              </a:lnSpc>
            </a:pPr>
            <a:r>
              <a:rPr lang="en-IN" sz="2500"/>
              <a:t>Mapping Out Contingency Plans: Handling Flight Delays or Weather Changes</a:t>
            </a:r>
          </a:p>
        </p:txBody>
      </p:sp>
      <p:graphicFrame>
        <p:nvGraphicFramePr>
          <p:cNvPr id="4" name="Content Placeholder 4">
            <a:extLst>
              <a:ext uri="{FF2B5EF4-FFF2-40B4-BE49-F238E27FC236}">
                <a16:creationId xmlns:a16="http://schemas.microsoft.com/office/drawing/2014/main" id="{B97A085C-41B0-4697-90CF-E1D279957545}"/>
              </a:ext>
            </a:extLst>
          </p:cNvPr>
          <p:cNvGraphicFramePr>
            <a:graphicFrameLocks noGrp="1"/>
          </p:cNvGraphicFramePr>
          <p:nvPr>
            <p:ph idx="1"/>
            <p:extLst>
              <p:ext uri="{D42A27DB-BD31-4B8C-83A1-F6EECF244321}">
                <p14:modId xmlns:p14="http://schemas.microsoft.com/office/powerpoint/2010/main" val="4039976276"/>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621815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5AA4AE-53BA-AF49-C74B-4A1B1B175528}"/>
              </a:ext>
            </a:extLst>
          </p:cNvPr>
          <p:cNvSpPr>
            <a:spLocks noGrp="1"/>
          </p:cNvSpPr>
          <p:nvPr>
            <p:ph type="title"/>
          </p:nvPr>
        </p:nvSpPr>
        <p:spPr>
          <a:xfrm>
            <a:off x="8719126" y="979051"/>
            <a:ext cx="2811879" cy="1807048"/>
          </a:xfrm>
        </p:spPr>
        <p:txBody>
          <a:bodyPr vert="horz" lIns="91440" tIns="45720" rIns="91440" bIns="45720" rtlCol="0" anchor="b">
            <a:normAutofit/>
          </a:bodyPr>
          <a:lstStyle/>
          <a:p>
            <a:r>
              <a:rPr lang="en-US" sz="3300"/>
              <a:t>Preparing for Unforeseen Events</a:t>
            </a:r>
          </a:p>
        </p:txBody>
      </p:sp>
      <p:pic>
        <p:nvPicPr>
          <p:cNvPr id="5" name="Content Placeholder 4" descr="Travel stuff on the wooden table">
            <a:extLst>
              <a:ext uri="{FF2B5EF4-FFF2-40B4-BE49-F238E27FC236}">
                <a16:creationId xmlns:a16="http://schemas.microsoft.com/office/drawing/2014/main" id="{0358D16C-5AFA-4904-8D16-A227A8459D97}"/>
              </a:ext>
            </a:extLst>
          </p:cNvPr>
          <p:cNvPicPr>
            <a:picLocks noGrp="1" noChangeAspect="1"/>
          </p:cNvPicPr>
          <p:nvPr>
            <p:ph sz="half" idx="1"/>
          </p:nvPr>
        </p:nvPicPr>
        <p:blipFill>
          <a:blip r:embed="rId3"/>
          <a:srcRect l="5625" r="-1" b="-1"/>
          <a:stretch>
            <a:fillRect/>
          </a:stretch>
        </p:blipFill>
        <p:spPr>
          <a:xfrm>
            <a:off x="20" y="535709"/>
            <a:ext cx="8229580" cy="5820640"/>
          </a:xfrm>
          <a:prstGeom prst="rect">
            <a:avLst/>
          </a:prstGeom>
        </p:spPr>
      </p:pic>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4D74BA7-9467-9209-4C8A-471AED2B8F8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719128" y="2922624"/>
            <a:ext cx="2811880" cy="3409950"/>
          </a:xfrm>
        </p:spPr>
        <p:txBody>
          <a:bodyPr>
            <a:normAutofit/>
          </a:bodyPr>
          <a:lstStyle/>
          <a:p>
            <a:pPr marL="0" indent="0">
              <a:lnSpc>
                <a:spcPct val="110000"/>
              </a:lnSpc>
              <a:spcBef>
                <a:spcPts val="2500"/>
              </a:spcBef>
              <a:buNone/>
            </a:pPr>
            <a:r>
              <a:rPr lang="en-US" sz="1000" b="1"/>
              <a:t>Enhanced Vacation Experience</a:t>
            </a:r>
          </a:p>
          <a:p>
            <a:pPr marL="0" lvl="1" indent="0">
              <a:lnSpc>
                <a:spcPct val="110000"/>
              </a:lnSpc>
              <a:buNone/>
            </a:pPr>
            <a:r>
              <a:rPr lang="en-US" sz="1000"/>
              <a:t>Preparation for unforeseen events makes vacations more enjoyable and less stressful, allowing for better experiences.</a:t>
            </a:r>
          </a:p>
          <a:p>
            <a:pPr marL="0" indent="0">
              <a:lnSpc>
                <a:spcPct val="110000"/>
              </a:lnSpc>
              <a:spcBef>
                <a:spcPts val="2500"/>
              </a:spcBef>
              <a:buNone/>
            </a:pPr>
            <a:r>
              <a:rPr lang="en-US" sz="1000" b="1"/>
              <a:t>Risk Management in SDLC</a:t>
            </a:r>
          </a:p>
          <a:p>
            <a:pPr marL="0" lvl="1" indent="0">
              <a:lnSpc>
                <a:spcPct val="110000"/>
              </a:lnSpc>
              <a:buNone/>
            </a:pPr>
            <a:r>
              <a:rPr lang="en-US" sz="1000"/>
              <a:t>Incorporating risk management into the Software Development Life Cycle ensures that teams are prepared for potential challenges.</a:t>
            </a:r>
          </a:p>
          <a:p>
            <a:pPr marL="0" indent="0">
              <a:lnSpc>
                <a:spcPct val="110000"/>
              </a:lnSpc>
              <a:spcBef>
                <a:spcPts val="2500"/>
              </a:spcBef>
              <a:buNone/>
            </a:pPr>
            <a:r>
              <a:rPr lang="en-US" sz="1000" b="1"/>
              <a:t>Importance of Contingency Planning</a:t>
            </a:r>
          </a:p>
          <a:p>
            <a:pPr marL="0" lvl="1" indent="0">
              <a:lnSpc>
                <a:spcPct val="110000"/>
              </a:lnSpc>
              <a:buNone/>
            </a:pPr>
            <a:r>
              <a:rPr lang="en-US" sz="1000"/>
              <a:t>Having a contingency plan allows individuals and teams to adapt quickly to unforeseen circumstances, minimizing disruptions.</a:t>
            </a:r>
            <a:endParaRPr lang="en-IN" sz="1000"/>
          </a:p>
        </p:txBody>
      </p:sp>
    </p:spTree>
    <p:extLst>
      <p:ext uri="{BB962C8B-B14F-4D97-AF65-F5344CB8AC3E}">
        <p14:creationId xmlns:p14="http://schemas.microsoft.com/office/powerpoint/2010/main" val="498882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5F9A065C-2C2C-3607-C8EB-550E76A19D8A}"/>
              </a:ext>
            </a:extLst>
          </p:cNvPr>
          <p:cNvSpPr>
            <a:spLocks noGrp="1"/>
          </p:cNvSpPr>
          <p:nvPr>
            <p:ph type="ctrTitle"/>
          </p:nvPr>
        </p:nvSpPr>
        <p:spPr>
          <a:xfrm>
            <a:off x="559219" y="1115844"/>
            <a:ext cx="7680960" cy="4631911"/>
          </a:xfrm>
        </p:spPr>
        <p:txBody>
          <a:bodyPr anchor="b">
            <a:normAutofit/>
          </a:bodyPr>
          <a:lstStyle/>
          <a:p>
            <a:r>
              <a:rPr lang="en-IN" sz="6500"/>
              <a:t>Breakdown of Requirements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744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1E199A-BEC3-220C-4F0F-B9E412A7E4C5}"/>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2300"/>
              <a:t>Assigning Roles: Who Packs What, Books Rides, Handles Documents</a:t>
            </a:r>
          </a:p>
        </p:txBody>
      </p:sp>
      <p:pic>
        <p:nvPicPr>
          <p:cNvPr id="5" name="Content Placeholder 4" descr="Argentina, Map, Friendship, Adult, Travel">
            <a:extLst>
              <a:ext uri="{FF2B5EF4-FFF2-40B4-BE49-F238E27FC236}">
                <a16:creationId xmlns:a16="http://schemas.microsoft.com/office/drawing/2014/main" id="{53A30F4F-C472-4BCC-9B66-1A2EC04C7936}"/>
              </a:ext>
            </a:extLst>
          </p:cNvPr>
          <p:cNvPicPr>
            <a:picLocks noGrp="1" noChangeAspect="1"/>
          </p:cNvPicPr>
          <p:nvPr>
            <p:ph sz="half" idx="1"/>
          </p:nvPr>
        </p:nvPicPr>
        <p:blipFill>
          <a:blip r:embed="rId3"/>
          <a:srcRect l="2376" r="14620" b="2"/>
          <a:stretch>
            <a:fillRect/>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B92771A2-F7EF-36CB-B97B-26BF901759A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a:normAutofit/>
          </a:bodyPr>
          <a:lstStyle/>
          <a:p>
            <a:pPr marL="0" indent="0">
              <a:spcBef>
                <a:spcPts val="2500"/>
              </a:spcBef>
              <a:buNone/>
            </a:pPr>
            <a:r>
              <a:rPr lang="en-US" sz="1400" b="1"/>
              <a:t>Role Assignment Importance</a:t>
            </a:r>
          </a:p>
          <a:p>
            <a:pPr marL="0" lvl="1" indent="0">
              <a:buNone/>
            </a:pPr>
            <a:r>
              <a:rPr lang="en-US" sz="1400"/>
              <a:t>Assigning roles is crucial for ensuring that all aspects of the trip are planned and executed smoothly.</a:t>
            </a:r>
          </a:p>
          <a:p>
            <a:pPr marL="0" indent="0">
              <a:spcBef>
                <a:spcPts val="2500"/>
              </a:spcBef>
              <a:buNone/>
            </a:pPr>
            <a:r>
              <a:rPr lang="en-US" sz="1400" b="1"/>
              <a:t>Efficiency in Delegation</a:t>
            </a:r>
          </a:p>
          <a:p>
            <a:pPr marL="0" lvl="1" indent="0">
              <a:buNone/>
            </a:pPr>
            <a:r>
              <a:rPr lang="en-US" sz="1400"/>
              <a:t>Much like in a software development team, proper delegation of tasks enhances efficiency and reduces stress during trip preparation.</a:t>
            </a:r>
            <a:endParaRPr lang="en-IN" sz="1400"/>
          </a:p>
        </p:txBody>
      </p:sp>
    </p:spTree>
    <p:extLst>
      <p:ext uri="{BB962C8B-B14F-4D97-AF65-F5344CB8AC3E}">
        <p14:creationId xmlns:p14="http://schemas.microsoft.com/office/powerpoint/2010/main" val="24462957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25219C-B32A-72C1-E967-B12D886F6D4B}"/>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3600"/>
              <a:t>Organizing Responsibilities</a:t>
            </a:r>
          </a:p>
        </p:txBody>
      </p:sp>
      <p:pic>
        <p:nvPicPr>
          <p:cNvPr id="5" name="Content Placeholder 4" descr="Big data mining analysis diagram whiteboard drawing">
            <a:extLst>
              <a:ext uri="{FF2B5EF4-FFF2-40B4-BE49-F238E27FC236}">
                <a16:creationId xmlns:a16="http://schemas.microsoft.com/office/drawing/2014/main" id="{5BCF404A-7129-477B-95AA-7FB1984A3840}"/>
              </a:ext>
            </a:extLst>
          </p:cNvPr>
          <p:cNvPicPr>
            <a:picLocks noGrp="1" noChangeAspect="1"/>
          </p:cNvPicPr>
          <p:nvPr>
            <p:ph sz="half" idx="1"/>
          </p:nvPr>
        </p:nvPicPr>
        <p:blipFill>
          <a:blip r:embed="rId3"/>
          <a:srcRect l="6735"/>
          <a:stretch>
            <a:fillRect/>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EBA988E-D1A3-AB42-5456-01A7E0F7E8A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a:normAutofit/>
          </a:bodyPr>
          <a:lstStyle/>
          <a:p>
            <a:pPr marL="0" indent="0">
              <a:spcBef>
                <a:spcPts val="2500"/>
              </a:spcBef>
              <a:buNone/>
            </a:pPr>
            <a:r>
              <a:rPr lang="en-US" sz="1400" b="1"/>
              <a:t>Streamlined Planning Process</a:t>
            </a:r>
          </a:p>
          <a:p>
            <a:pPr marL="0" lvl="1" indent="0">
              <a:buNone/>
            </a:pPr>
            <a:r>
              <a:rPr lang="en-US" sz="1400"/>
              <a:t>Organizing responsibilities is essential for creating a streamlined planning process that enhances efficiency.</a:t>
            </a:r>
          </a:p>
          <a:p>
            <a:pPr marL="0" indent="0">
              <a:spcBef>
                <a:spcPts val="2500"/>
              </a:spcBef>
              <a:buNone/>
            </a:pPr>
            <a:r>
              <a:rPr lang="en-US" sz="1400" b="1"/>
              <a:t>Order in Project Management</a:t>
            </a:r>
          </a:p>
          <a:p>
            <a:pPr marL="0" lvl="1" indent="0">
              <a:buNone/>
            </a:pPr>
            <a:r>
              <a:rPr lang="en-US" sz="1400"/>
              <a:t>Maintaining order in project management through clear responsibilities ensures that objectives are met effectively.</a:t>
            </a:r>
            <a:endParaRPr lang="en-IN" sz="1400"/>
          </a:p>
        </p:txBody>
      </p:sp>
    </p:spTree>
    <p:extLst>
      <p:ext uri="{BB962C8B-B14F-4D97-AF65-F5344CB8AC3E}">
        <p14:creationId xmlns:p14="http://schemas.microsoft.com/office/powerpoint/2010/main" val="3754518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B5631DA3-8859-6EF7-864F-3BE86AF22903}"/>
              </a:ext>
            </a:extLst>
          </p:cNvPr>
          <p:cNvSpPr>
            <a:spLocks noGrp="1"/>
          </p:cNvSpPr>
          <p:nvPr>
            <p:ph type="ctrTitle"/>
          </p:nvPr>
        </p:nvSpPr>
        <p:spPr>
          <a:xfrm>
            <a:off x="559219" y="1115844"/>
            <a:ext cx="7680960" cy="4631911"/>
          </a:xfrm>
        </p:spPr>
        <p:txBody>
          <a:bodyPr anchor="b">
            <a:normAutofit/>
          </a:bodyPr>
          <a:lstStyle/>
          <a:p>
            <a:r>
              <a:rPr lang="en-IN" sz="6500"/>
              <a:t>Estimation &amp; Planning</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83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CA8CF4-3618-FA06-4986-DA26722082A1}"/>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2800"/>
              <a:t>Estimating Time and Money Needed for Activities: Sightseeing, Shopping, Etc.</a:t>
            </a:r>
          </a:p>
        </p:txBody>
      </p:sp>
      <p:sp>
        <p:nvSpPr>
          <p:cNvPr id="4" name="Content Placeholder 3">
            <a:extLst>
              <a:ext uri="{FF2B5EF4-FFF2-40B4-BE49-F238E27FC236}">
                <a16:creationId xmlns:a16="http://schemas.microsoft.com/office/drawing/2014/main" id="{F0DF964A-28AD-E8EE-40FC-893297A6B4A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Setting Realistic Expectations</a:t>
            </a:r>
          </a:p>
          <a:p>
            <a:pPr marL="0" lvl="1" indent="0">
              <a:buNone/>
            </a:pPr>
            <a:r>
              <a:rPr lang="en-US" sz="1400"/>
              <a:t>Estimating time and money allows travelers to set realistic expectations for their activities, enhancing the overall experience.</a:t>
            </a:r>
          </a:p>
          <a:p>
            <a:pPr marL="0" indent="0">
              <a:spcBef>
                <a:spcPts val="2500"/>
              </a:spcBef>
              <a:buNone/>
            </a:pPr>
            <a:r>
              <a:rPr lang="en-US" sz="1400" b="1"/>
              <a:t>Planning Sprints in Projects</a:t>
            </a:r>
          </a:p>
          <a:p>
            <a:pPr marL="0" lvl="1" indent="0">
              <a:buNone/>
            </a:pPr>
            <a:r>
              <a:rPr lang="en-US" sz="1400"/>
              <a:t>Similar to planning sprints in software projects, estimating resources aids in effectively managing travel plans.</a:t>
            </a:r>
          </a:p>
          <a:p>
            <a:pPr marL="0" indent="0">
              <a:spcBef>
                <a:spcPts val="2500"/>
              </a:spcBef>
              <a:buNone/>
            </a:pPr>
            <a:r>
              <a:rPr lang="en-US" sz="1400" b="1"/>
              <a:t>Financial Planning for Activities</a:t>
            </a:r>
          </a:p>
          <a:p>
            <a:pPr marL="0" lvl="1" indent="0">
              <a:buNone/>
            </a:pPr>
            <a:r>
              <a:rPr lang="en-US" sz="1400"/>
              <a:t>Understanding the financial aspects of activities ensures travelers stay within budget and avoid overspending.</a:t>
            </a:r>
            <a:endParaRPr lang="en-IN" sz="1400"/>
          </a:p>
        </p:txBody>
      </p:sp>
      <p:pic>
        <p:nvPicPr>
          <p:cNvPr id="5" name="Content Placeholder 4" descr="Calculator on Europe map showing zero. Europe is in financial crisis.">
            <a:extLst>
              <a:ext uri="{FF2B5EF4-FFF2-40B4-BE49-F238E27FC236}">
                <a16:creationId xmlns:a16="http://schemas.microsoft.com/office/drawing/2014/main" id="{FDC0F5BB-7BCC-4B70-BA09-55B3ECC61859}"/>
              </a:ext>
            </a:extLst>
          </p:cNvPr>
          <p:cNvPicPr>
            <a:picLocks noGrp="1" noChangeAspect="1"/>
          </p:cNvPicPr>
          <p:nvPr>
            <p:ph sz="half" idx="1"/>
          </p:nvPr>
        </p:nvPicPr>
        <p:blipFill>
          <a:blip r:embed="rId3"/>
          <a:srcRect l="24262" r="20937" b="-2"/>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114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29E5D9-509E-235C-E7ED-621B4D9F62B2}"/>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a:t>Budgeting for the Vacation</a:t>
            </a:r>
          </a:p>
        </p:txBody>
      </p:sp>
      <p:pic>
        <p:nvPicPr>
          <p:cNvPr id="5" name="Content Placeholder 4" descr="Diary,Calendar and agenda for Planner to plan holidays">
            <a:extLst>
              <a:ext uri="{FF2B5EF4-FFF2-40B4-BE49-F238E27FC236}">
                <a16:creationId xmlns:a16="http://schemas.microsoft.com/office/drawing/2014/main" id="{93CFA1CB-BCE6-403F-ADF5-CC0F364DBA93}"/>
              </a:ext>
            </a:extLst>
          </p:cNvPr>
          <p:cNvPicPr>
            <a:picLocks noGrp="1" noChangeAspect="1"/>
          </p:cNvPicPr>
          <p:nvPr>
            <p:ph sz="half" idx="1"/>
          </p:nvPr>
        </p:nvPicPr>
        <p:blipFill>
          <a:blip r:embed="rId3"/>
          <a:srcRect r="44934" b="2"/>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256C6A90-B92C-6FEF-3E85-E2C417A1543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Importance of Budgeting</a:t>
            </a:r>
          </a:p>
          <a:p>
            <a:pPr marL="0" lvl="1" indent="0">
              <a:buNone/>
            </a:pPr>
            <a:r>
              <a:rPr lang="en-US" sz="1400"/>
              <a:t>Budgeting is crucial for ensuring a stress-free vacation by preventing overspending and maintaining financial control.</a:t>
            </a:r>
          </a:p>
          <a:p>
            <a:pPr marL="0" indent="0">
              <a:spcBef>
                <a:spcPts val="2500"/>
              </a:spcBef>
              <a:buNone/>
            </a:pPr>
            <a:r>
              <a:rPr lang="en-US" sz="1400" b="1"/>
              <a:t>Financial Stress Prevention</a:t>
            </a:r>
          </a:p>
          <a:p>
            <a:pPr marL="0" lvl="1" indent="0">
              <a:buNone/>
            </a:pPr>
            <a:r>
              <a:rPr lang="en-US" sz="1400"/>
              <a:t>Effective budgeting helps travelers enjoy their trips without the burden of financial stress.</a:t>
            </a:r>
          </a:p>
          <a:p>
            <a:pPr marL="0" indent="0">
              <a:spcBef>
                <a:spcPts val="2500"/>
              </a:spcBef>
              <a:buNone/>
            </a:pPr>
            <a:r>
              <a:rPr lang="en-US" sz="1400" b="1"/>
              <a:t>Budgeting in Project Management</a:t>
            </a:r>
          </a:p>
          <a:p>
            <a:pPr marL="0" lvl="1" indent="0">
              <a:buNone/>
            </a:pPr>
            <a:r>
              <a:rPr lang="en-US" sz="1400"/>
              <a:t>Similar to managing project budgets in SDLC, vacation budgeting ensures all expenses are accounted for.</a:t>
            </a:r>
            <a:endParaRPr lang="en-IN" sz="1400"/>
          </a:p>
        </p:txBody>
      </p:sp>
    </p:spTree>
    <p:extLst>
      <p:ext uri="{BB962C8B-B14F-4D97-AF65-F5344CB8AC3E}">
        <p14:creationId xmlns:p14="http://schemas.microsoft.com/office/powerpoint/2010/main" val="1756314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37F31380-D252-7424-CFAD-F3F8F284D59E}"/>
              </a:ext>
            </a:extLst>
          </p:cNvPr>
          <p:cNvSpPr>
            <a:spLocks noGrp="1"/>
          </p:cNvSpPr>
          <p:nvPr>
            <p:ph type="ctrTitle"/>
          </p:nvPr>
        </p:nvSpPr>
        <p:spPr>
          <a:xfrm>
            <a:off x="559219" y="1115844"/>
            <a:ext cx="7680960" cy="4631911"/>
          </a:xfrm>
        </p:spPr>
        <p:txBody>
          <a:bodyPr anchor="b">
            <a:normAutofit/>
          </a:bodyPr>
          <a:lstStyle/>
          <a:p>
            <a:r>
              <a:rPr lang="en-IN" sz="6500"/>
              <a:t>Requirements Gathering</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641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BEA1970B-DF76-FB2C-A015-38AE9C999950}"/>
              </a:ext>
            </a:extLst>
          </p:cNvPr>
          <p:cNvSpPr>
            <a:spLocks noGrp="1"/>
          </p:cNvSpPr>
          <p:nvPr>
            <p:ph type="ctrTitle"/>
          </p:nvPr>
        </p:nvSpPr>
        <p:spPr>
          <a:xfrm>
            <a:off x="559219" y="1115844"/>
            <a:ext cx="7680960" cy="4631911"/>
          </a:xfrm>
        </p:spPr>
        <p:txBody>
          <a:bodyPr anchor="b">
            <a:normAutofit/>
          </a:bodyPr>
          <a:lstStyle/>
          <a:p>
            <a:r>
              <a:rPr lang="en-IN" sz="6500"/>
              <a:t>Development (Execution)</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361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F0651F-C6BE-C661-7187-8F0EDB068969}"/>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2800"/>
              <a:t>Actually Going on the Trip: Following the Plan, Actively Participating</a:t>
            </a:r>
          </a:p>
        </p:txBody>
      </p:sp>
      <p:sp>
        <p:nvSpPr>
          <p:cNvPr id="4" name="Content Placeholder 3">
            <a:extLst>
              <a:ext uri="{FF2B5EF4-FFF2-40B4-BE49-F238E27FC236}">
                <a16:creationId xmlns:a16="http://schemas.microsoft.com/office/drawing/2014/main" id="{8990B54F-C56E-F204-DF47-F31A65BEDE3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Execution of Development Activities</a:t>
            </a:r>
          </a:p>
          <a:p>
            <a:pPr marL="0" lvl="1" indent="0">
              <a:buNone/>
            </a:pPr>
            <a:r>
              <a:rPr lang="en-US" sz="1400"/>
              <a:t>The trip is a crucial phase where development activities are executed as per the planned itinerary, ensuring goals are met.</a:t>
            </a:r>
          </a:p>
          <a:p>
            <a:pPr marL="0" indent="0">
              <a:spcBef>
                <a:spcPts val="2500"/>
              </a:spcBef>
              <a:buNone/>
            </a:pPr>
            <a:r>
              <a:rPr lang="en-US" sz="1400" b="1"/>
              <a:t>Engaging with the Plan</a:t>
            </a:r>
          </a:p>
          <a:p>
            <a:pPr marL="0" lvl="1" indent="0">
              <a:buNone/>
            </a:pPr>
            <a:r>
              <a:rPr lang="en-US" sz="1400"/>
              <a:t>Participants actively engage with the trip plan, adapting as necessary to ensure a rich and fulfilling experience.</a:t>
            </a:r>
          </a:p>
          <a:p>
            <a:pPr marL="0" indent="0">
              <a:spcBef>
                <a:spcPts val="2500"/>
              </a:spcBef>
              <a:buNone/>
            </a:pPr>
            <a:r>
              <a:rPr lang="en-US" sz="1400" b="1"/>
              <a:t>Fulfilling Experiences</a:t>
            </a:r>
          </a:p>
          <a:p>
            <a:pPr marL="0" lvl="1" indent="0">
              <a:buNone/>
            </a:pPr>
            <a:r>
              <a:rPr lang="en-US" sz="1400"/>
              <a:t>The aim of the trip is to create fulfilling experiences that enrich participants' understanding and enjoyment of the journey.</a:t>
            </a:r>
            <a:endParaRPr lang="en-IN" sz="1400"/>
          </a:p>
        </p:txBody>
      </p:sp>
      <p:pic>
        <p:nvPicPr>
          <p:cNvPr id="5" name="Content Placeholder 4" descr="Couple reading map">
            <a:extLst>
              <a:ext uri="{FF2B5EF4-FFF2-40B4-BE49-F238E27FC236}">
                <a16:creationId xmlns:a16="http://schemas.microsoft.com/office/drawing/2014/main" id="{3F911C87-F647-43C2-A204-FD8019214193}"/>
              </a:ext>
            </a:extLst>
          </p:cNvPr>
          <p:cNvPicPr>
            <a:picLocks noGrp="1" noChangeAspect="1"/>
          </p:cNvPicPr>
          <p:nvPr>
            <p:ph sz="half" idx="1"/>
          </p:nvPr>
        </p:nvPicPr>
        <p:blipFill>
          <a:blip r:embed="rId3"/>
          <a:srcRect l="10570" r="34424"/>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444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3D0B3A-CCCE-CA92-332D-FEA0F058151F}"/>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Executing the Vacation Itinerary</a:t>
            </a:r>
          </a:p>
        </p:txBody>
      </p:sp>
      <p:sp>
        <p:nvSpPr>
          <p:cNvPr id="4" name="Content Placeholder 3">
            <a:extLst>
              <a:ext uri="{FF2B5EF4-FFF2-40B4-BE49-F238E27FC236}">
                <a16:creationId xmlns:a16="http://schemas.microsoft.com/office/drawing/2014/main" id="{4A5B4DE3-C4E6-7B18-F6E8-7B053353530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Planned Itinerary</a:t>
            </a:r>
          </a:p>
          <a:p>
            <a:pPr marL="0" lvl="1" indent="0">
              <a:buNone/>
            </a:pPr>
            <a:r>
              <a:rPr lang="en-US" sz="1400"/>
              <a:t>A well-structured itinerary serves as a roadmap for a successful vacation, guiding travelers through planned activities.</a:t>
            </a:r>
          </a:p>
          <a:p>
            <a:pPr marL="0" indent="0">
              <a:spcBef>
                <a:spcPts val="2500"/>
              </a:spcBef>
              <a:buNone/>
            </a:pPr>
            <a:r>
              <a:rPr lang="en-US" sz="1400" b="1"/>
              <a:t>Adaptability in Travel</a:t>
            </a:r>
          </a:p>
          <a:p>
            <a:pPr marL="0" lvl="1" indent="0">
              <a:buNone/>
            </a:pPr>
            <a:r>
              <a:rPr lang="en-US" sz="1400"/>
              <a:t>Travel often requires flexibility, allowing travelers to adjust plans for unexpected opportunities or challenges.</a:t>
            </a:r>
          </a:p>
          <a:p>
            <a:pPr marL="0" indent="0">
              <a:spcBef>
                <a:spcPts val="2500"/>
              </a:spcBef>
              <a:buNone/>
            </a:pPr>
            <a:r>
              <a:rPr lang="en-US" sz="1400" b="1"/>
              <a:t>Maximizing Experience</a:t>
            </a:r>
          </a:p>
          <a:p>
            <a:pPr marL="0" lvl="1" indent="0">
              <a:buNone/>
            </a:pPr>
            <a:r>
              <a:rPr lang="en-US" sz="1400"/>
              <a:t>The ultimate goal of following an itinerary is to enhance the travel experience and create lasting memories.</a:t>
            </a:r>
            <a:endParaRPr lang="en-IN" sz="1400"/>
          </a:p>
        </p:txBody>
      </p:sp>
      <p:pic>
        <p:nvPicPr>
          <p:cNvPr id="5" name="Content Placeholder 4" descr="Travel essentials on a table">
            <a:extLst>
              <a:ext uri="{FF2B5EF4-FFF2-40B4-BE49-F238E27FC236}">
                <a16:creationId xmlns:a16="http://schemas.microsoft.com/office/drawing/2014/main" id="{D477F2EB-C0B3-42FE-91B9-3F613C6E028D}"/>
              </a:ext>
            </a:extLst>
          </p:cNvPr>
          <p:cNvPicPr>
            <a:picLocks noGrp="1" noChangeAspect="1"/>
          </p:cNvPicPr>
          <p:nvPr>
            <p:ph sz="half" idx="1"/>
          </p:nvPr>
        </p:nvPicPr>
        <p:blipFill>
          <a:blip r:embed="rId3"/>
          <a:srcRect r="44994"/>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0751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BA39C65D-D228-6C3D-C088-0F5477B8A1B2}"/>
              </a:ext>
            </a:extLst>
          </p:cNvPr>
          <p:cNvSpPr>
            <a:spLocks noGrp="1"/>
          </p:cNvSpPr>
          <p:nvPr>
            <p:ph type="ctrTitle"/>
          </p:nvPr>
        </p:nvSpPr>
        <p:spPr>
          <a:xfrm>
            <a:off x="559219" y="1115844"/>
            <a:ext cx="7680960" cy="4631911"/>
          </a:xfrm>
        </p:spPr>
        <p:txBody>
          <a:bodyPr anchor="b">
            <a:normAutofit/>
          </a:bodyPr>
          <a:lstStyle/>
          <a:p>
            <a:r>
              <a:rPr lang="en-IN" sz="6500"/>
              <a:t>Unit Testing</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04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D763EA-4012-986C-D6E2-BB2742483498}"/>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Checking Reservations and Plans for Each Day</a:t>
            </a:r>
          </a:p>
        </p:txBody>
      </p:sp>
      <p:pic>
        <p:nvPicPr>
          <p:cNvPr id="5" name="Content Placeholder 4" descr="Online Message Concept on Pixelated Background">
            <a:extLst>
              <a:ext uri="{FF2B5EF4-FFF2-40B4-BE49-F238E27FC236}">
                <a16:creationId xmlns:a16="http://schemas.microsoft.com/office/drawing/2014/main" id="{CCE793B5-93BB-4CA5-AD7E-0F2208F26424}"/>
              </a:ext>
            </a:extLst>
          </p:cNvPr>
          <p:cNvPicPr>
            <a:picLocks noGrp="1" noChangeAspect="1"/>
          </p:cNvPicPr>
          <p:nvPr>
            <p:ph sz="half" idx="1"/>
          </p:nvPr>
        </p:nvPicPr>
        <p:blipFill>
          <a:blip r:embed="rId3"/>
          <a:srcRect l="37553" r="11299" b="1"/>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459E536-5A99-3E5D-ED32-ED3AA71F7F2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Importance of Reservations</a:t>
            </a:r>
          </a:p>
          <a:p>
            <a:pPr marL="0" lvl="1" indent="0">
              <a:buNone/>
            </a:pPr>
            <a:r>
              <a:rPr lang="en-US" sz="1400"/>
              <a:t>Having reservations organized ensures a smooth experience and prevents last-minute issues or cancellations.</a:t>
            </a:r>
          </a:p>
          <a:p>
            <a:pPr marL="0" indent="0">
              <a:spcBef>
                <a:spcPts val="2500"/>
              </a:spcBef>
              <a:buNone/>
            </a:pPr>
            <a:r>
              <a:rPr lang="en-US" sz="1400" b="1"/>
              <a:t>Daily Planning</a:t>
            </a:r>
          </a:p>
          <a:p>
            <a:pPr marL="0" lvl="1" indent="0">
              <a:buNone/>
            </a:pPr>
            <a:r>
              <a:rPr lang="en-US" sz="1400"/>
              <a:t>Planning each day effectively ensures that all activities and reservations align with the schedule.</a:t>
            </a:r>
          </a:p>
          <a:p>
            <a:pPr marL="0" indent="0">
              <a:spcBef>
                <a:spcPts val="2500"/>
              </a:spcBef>
              <a:buNone/>
            </a:pPr>
            <a:r>
              <a:rPr lang="en-US" sz="1400" b="1"/>
              <a:t>Unit Testing Analogy</a:t>
            </a:r>
          </a:p>
          <a:p>
            <a:pPr marL="0" lvl="1" indent="0">
              <a:buNone/>
            </a:pPr>
            <a:r>
              <a:rPr lang="en-US" sz="1400"/>
              <a:t>Just like unit testing in coding, checking each reservation ensures that every aspect functions as intended.</a:t>
            </a:r>
            <a:endParaRPr lang="en-IN" sz="1400"/>
          </a:p>
        </p:txBody>
      </p:sp>
    </p:spTree>
    <p:extLst>
      <p:ext uri="{BB962C8B-B14F-4D97-AF65-F5344CB8AC3E}">
        <p14:creationId xmlns:p14="http://schemas.microsoft.com/office/powerpoint/2010/main" val="3677837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788A87-BA83-1EBD-7D47-142FC9BA0315}"/>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Ensuring Daily Activities Go Smoothly</a:t>
            </a:r>
          </a:p>
        </p:txBody>
      </p:sp>
      <p:pic>
        <p:nvPicPr>
          <p:cNvPr id="5" name="Content Placeholder 4" descr="Diary and a cup of coffee on a turquoise napkin">
            <a:extLst>
              <a:ext uri="{FF2B5EF4-FFF2-40B4-BE49-F238E27FC236}">
                <a16:creationId xmlns:a16="http://schemas.microsoft.com/office/drawing/2014/main" id="{199929B9-D241-4A73-B529-CA62D21B985D}"/>
              </a:ext>
            </a:extLst>
          </p:cNvPr>
          <p:cNvPicPr>
            <a:picLocks noGrp="1" noChangeAspect="1"/>
          </p:cNvPicPr>
          <p:nvPr>
            <p:ph sz="half" idx="1"/>
          </p:nvPr>
        </p:nvPicPr>
        <p:blipFill>
          <a:blip r:embed="rId3"/>
          <a:srcRect l="35019" r="9915" b="2"/>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B582A859-D2CA-055D-42A8-CFB25ACBE6F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Smooth Daily Planning</a:t>
            </a:r>
          </a:p>
          <a:p>
            <a:pPr marL="0" lvl="1" indent="0">
              <a:buNone/>
            </a:pPr>
            <a:r>
              <a:rPr lang="en-US" sz="1400"/>
              <a:t>Ensuring that daily activities are well-planned helps in maintaining a seamless experience throughout the trip.</a:t>
            </a:r>
          </a:p>
          <a:p>
            <a:pPr marL="0" indent="0">
              <a:spcBef>
                <a:spcPts val="2500"/>
              </a:spcBef>
              <a:buNone/>
            </a:pPr>
            <a:r>
              <a:rPr lang="en-US" sz="1400" b="1"/>
              <a:t>Positive Experience</a:t>
            </a:r>
          </a:p>
          <a:p>
            <a:pPr marL="0" lvl="1" indent="0">
              <a:buNone/>
            </a:pPr>
            <a:r>
              <a:rPr lang="en-US" sz="1400"/>
              <a:t>A smooth operation of daily plans contributes to a positive travel experience, similar to software functionality.</a:t>
            </a:r>
          </a:p>
          <a:p>
            <a:pPr marL="0" indent="0">
              <a:spcBef>
                <a:spcPts val="2500"/>
              </a:spcBef>
              <a:buNone/>
            </a:pPr>
            <a:r>
              <a:rPr lang="en-US" sz="1400" b="1"/>
              <a:t>Verification Process</a:t>
            </a:r>
          </a:p>
          <a:p>
            <a:pPr marL="0" lvl="1" indent="0">
              <a:buNone/>
            </a:pPr>
            <a:r>
              <a:rPr lang="en-US" sz="1400"/>
              <a:t>Just like software needs checking, daily plans require verification to ensure everything runs without a hitch.</a:t>
            </a:r>
            <a:endParaRPr lang="en-IN" sz="1400"/>
          </a:p>
        </p:txBody>
      </p:sp>
    </p:spTree>
    <p:extLst>
      <p:ext uri="{BB962C8B-B14F-4D97-AF65-F5344CB8AC3E}">
        <p14:creationId xmlns:p14="http://schemas.microsoft.com/office/powerpoint/2010/main" val="605705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E29081B0-4D1C-A072-002C-642DCDB9E59B}"/>
              </a:ext>
            </a:extLst>
          </p:cNvPr>
          <p:cNvSpPr>
            <a:spLocks noGrp="1"/>
          </p:cNvSpPr>
          <p:nvPr>
            <p:ph type="ctrTitle"/>
          </p:nvPr>
        </p:nvSpPr>
        <p:spPr>
          <a:xfrm>
            <a:off x="559219" y="1115844"/>
            <a:ext cx="7680960" cy="4631911"/>
          </a:xfrm>
        </p:spPr>
        <p:txBody>
          <a:bodyPr anchor="b">
            <a:normAutofit/>
          </a:bodyPr>
          <a:lstStyle/>
          <a:p>
            <a:r>
              <a:rPr lang="en-IN" sz="6500"/>
              <a:t>Functional Testing</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3783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6EB74A-1119-AF20-E7F0-40AA3D5E1292}"/>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Evaluating the Overall Vacation Experience</a:t>
            </a:r>
          </a:p>
        </p:txBody>
      </p:sp>
      <p:pic>
        <p:nvPicPr>
          <p:cNvPr id="5" name="Content Placeholder 4" descr="Young woman checking map of Ontario, Canada at a bus station">
            <a:extLst>
              <a:ext uri="{FF2B5EF4-FFF2-40B4-BE49-F238E27FC236}">
                <a16:creationId xmlns:a16="http://schemas.microsoft.com/office/drawing/2014/main" id="{5D72D9CA-C954-434C-B079-599E7C43C164}"/>
              </a:ext>
            </a:extLst>
          </p:cNvPr>
          <p:cNvPicPr>
            <a:picLocks noGrp="1" noChangeAspect="1"/>
          </p:cNvPicPr>
          <p:nvPr>
            <p:ph sz="half" idx="1"/>
          </p:nvPr>
        </p:nvPicPr>
        <p:blipFill>
          <a:blip r:embed="rId3"/>
          <a:srcRect l="9311" r="35828"/>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77B4839-B341-6A7D-1A95-5F416B1FB5D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Trip Enjoyment Assessment</a:t>
            </a:r>
          </a:p>
          <a:p>
            <a:pPr marL="0" lvl="1" indent="0">
              <a:buNone/>
            </a:pPr>
            <a:r>
              <a:rPr lang="en-US" sz="1400"/>
              <a:t>Evaluating trip enjoyment is key to understanding the overall success and satisfaction of the vacation experience.</a:t>
            </a:r>
          </a:p>
          <a:p>
            <a:pPr marL="0" indent="0">
              <a:spcBef>
                <a:spcPts val="2500"/>
              </a:spcBef>
              <a:buNone/>
            </a:pPr>
            <a:r>
              <a:rPr lang="en-US" sz="1400" b="1"/>
              <a:t>Satisfaction Measurement</a:t>
            </a:r>
          </a:p>
          <a:p>
            <a:pPr marL="0" lvl="1" indent="0">
              <a:buNone/>
            </a:pPr>
            <a:r>
              <a:rPr lang="en-US" sz="1400"/>
              <a:t>Measuring satisfaction can reveal insights into what worked well and what can be improved for future trips.</a:t>
            </a:r>
          </a:p>
          <a:p>
            <a:pPr marL="0" indent="0">
              <a:spcBef>
                <a:spcPts val="2500"/>
              </a:spcBef>
              <a:buNone/>
            </a:pPr>
            <a:r>
              <a:rPr lang="en-US" sz="1400" b="1"/>
              <a:t>Functional Testing Analogy</a:t>
            </a:r>
          </a:p>
          <a:p>
            <a:pPr marL="0" lvl="1" indent="0">
              <a:buNone/>
            </a:pPr>
            <a:r>
              <a:rPr lang="en-US" sz="1400"/>
              <a:t>Just as functional testing evaluates software products, trip assessments ensure experiences meet expectations.</a:t>
            </a:r>
            <a:endParaRPr lang="en-IN" sz="1400"/>
          </a:p>
        </p:txBody>
      </p:sp>
    </p:spTree>
    <p:extLst>
      <p:ext uri="{BB962C8B-B14F-4D97-AF65-F5344CB8AC3E}">
        <p14:creationId xmlns:p14="http://schemas.microsoft.com/office/powerpoint/2010/main" val="1749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F6433-09D3-D817-701A-953C5B0CD67D}"/>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Assessing Enjoyment and Satisfaction</a:t>
            </a:r>
          </a:p>
        </p:txBody>
      </p: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6F9713CB-04E5-423C-A71C-28E45D258B66}"/>
              </a:ext>
            </a:extLst>
          </p:cNvPr>
          <p:cNvPicPr>
            <a:picLocks noGrp="1" noChangeAspect="1"/>
          </p:cNvPicPr>
          <p:nvPr>
            <p:ph sz="half" idx="1"/>
          </p:nvPr>
        </p:nvPicPr>
        <p:blipFill>
          <a:blip r:embed="rId3"/>
          <a:srcRect l="15516" r="29417" b="2"/>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7CE8BC7-A720-0F23-F57F-991F8D32101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Participant Feedback</a:t>
            </a:r>
          </a:p>
          <a:p>
            <a:pPr marL="0" lvl="1" indent="0">
              <a:buNone/>
            </a:pPr>
            <a:r>
              <a:rPr lang="en-US" sz="1400"/>
              <a:t>Collecting feedback from participants is essential for understanding their enjoyment and satisfaction levels.</a:t>
            </a:r>
          </a:p>
          <a:p>
            <a:pPr marL="0" indent="0">
              <a:spcBef>
                <a:spcPts val="2500"/>
              </a:spcBef>
              <a:buNone/>
            </a:pPr>
            <a:r>
              <a:rPr lang="en-US" sz="1400" b="1"/>
              <a:t>Feedback Loop Concept</a:t>
            </a:r>
          </a:p>
          <a:p>
            <a:pPr marL="0" lvl="1" indent="0">
              <a:buNone/>
            </a:pPr>
            <a:r>
              <a:rPr lang="en-US" sz="1400"/>
              <a:t>The feedback loop concept in software development emphasizes continuous improvement based on user experiences and feedback.</a:t>
            </a:r>
          </a:p>
          <a:p>
            <a:pPr marL="0" indent="0">
              <a:spcBef>
                <a:spcPts val="2500"/>
              </a:spcBef>
              <a:buNone/>
            </a:pPr>
            <a:r>
              <a:rPr lang="en-US" sz="1400" b="1"/>
              <a:t>Informing Future Improvements</a:t>
            </a:r>
          </a:p>
          <a:p>
            <a:pPr marL="0" lvl="1" indent="0">
              <a:buNone/>
            </a:pPr>
            <a:r>
              <a:rPr lang="en-US" sz="1400"/>
              <a:t>Participant feedback directly informs future improvements, ensuring that the final product meets user needs and expectations.</a:t>
            </a:r>
            <a:endParaRPr lang="en-IN" sz="1400"/>
          </a:p>
        </p:txBody>
      </p:sp>
    </p:spTree>
    <p:extLst>
      <p:ext uri="{BB962C8B-B14F-4D97-AF65-F5344CB8AC3E}">
        <p14:creationId xmlns:p14="http://schemas.microsoft.com/office/powerpoint/2010/main" val="252521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C54655BE-3BD5-F023-0D8D-E765F3679FF7}"/>
              </a:ext>
            </a:extLst>
          </p:cNvPr>
          <p:cNvSpPr>
            <a:spLocks noGrp="1"/>
          </p:cNvSpPr>
          <p:nvPr>
            <p:ph type="ctrTitle"/>
          </p:nvPr>
        </p:nvSpPr>
        <p:spPr>
          <a:xfrm>
            <a:off x="559219" y="1115844"/>
            <a:ext cx="7680960" cy="4631911"/>
          </a:xfrm>
        </p:spPr>
        <p:txBody>
          <a:bodyPr anchor="b">
            <a:normAutofit/>
          </a:bodyPr>
          <a:lstStyle/>
          <a:p>
            <a:r>
              <a:rPr lang="en-IN" sz="6500"/>
              <a:t>Regression Testing</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55104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C6EB59DB-4FEE-49CD-835E-A7A54D27C589}"/>
              </a:ext>
            </a:extLst>
          </p:cNvPr>
          <p:cNvSpPr>
            <a:spLocks noGrp="1"/>
          </p:cNvSpPr>
          <p:nvPr>
            <p:ph type="title"/>
          </p:nvPr>
        </p:nvSpPr>
        <p:spPr>
          <a:xfrm>
            <a:off x="640080" y="914401"/>
            <a:ext cx="4306824" cy="1477817"/>
          </a:xfrm>
        </p:spPr>
        <p:txBody>
          <a:bodyPr vert="horz" lIns="91440" tIns="45720" rIns="91440" bIns="45720" rtlCol="0" anchor="t">
            <a:normAutofit/>
          </a:bodyPr>
          <a:lstStyle/>
          <a:p>
            <a:pPr>
              <a:lnSpc>
                <a:spcPct val="90000"/>
              </a:lnSpc>
            </a:pPr>
            <a:r>
              <a:rPr lang="en-US" sz="2500"/>
              <a:t>Identifying Vacation Preferences: Beach, Mountains, Adventure, Relaxation</a:t>
            </a:r>
          </a:p>
        </p:txBody>
      </p:sp>
      <p:pic>
        <p:nvPicPr>
          <p:cNvPr id="5" name="Content Placeholder 4" descr="Collage of lake and mountain">
            <a:extLst>
              <a:ext uri="{FF2B5EF4-FFF2-40B4-BE49-F238E27FC236}">
                <a16:creationId xmlns:a16="http://schemas.microsoft.com/office/drawing/2014/main" id="{868C512E-E9CA-435D-9202-4A7EB72F88DA}"/>
              </a:ext>
            </a:extLst>
          </p:cNvPr>
          <p:cNvPicPr>
            <a:picLocks noGrp="1" noChangeAspect="1"/>
          </p:cNvPicPr>
          <p:nvPr>
            <p:ph sz="half" idx="1"/>
          </p:nvPr>
        </p:nvPicPr>
        <p:blipFill>
          <a:blip r:embed="rId3"/>
          <a:srcRect t="14303" r="-1" b="14846"/>
          <a:stretch>
            <a:fillRect/>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756F392-C0B7-F21F-1BFB-76649EDEB73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1400" b="1"/>
              <a:t>Understanding User Preferences</a:t>
            </a:r>
          </a:p>
          <a:p>
            <a:pPr marL="0" lvl="1" indent="0">
              <a:buNone/>
            </a:pPr>
            <a:r>
              <a:rPr lang="en-US" sz="1400"/>
              <a:t>Identifying vacation preferences is essential to ensure the planning process aligns with individual desires for leisure and exploration.</a:t>
            </a:r>
          </a:p>
          <a:p>
            <a:pPr marL="0" indent="0">
              <a:spcBef>
                <a:spcPts val="2500"/>
              </a:spcBef>
              <a:buNone/>
            </a:pPr>
            <a:r>
              <a:rPr lang="en-US" sz="1400" b="1"/>
              <a:t>Beach Vacations</a:t>
            </a:r>
          </a:p>
          <a:p>
            <a:pPr marL="0" lvl="1" indent="0">
              <a:buNone/>
            </a:pPr>
            <a:r>
              <a:rPr lang="en-US" sz="1400"/>
              <a:t>A beach vacation is perfect for those seeking relaxation, sun, and water activities, creating a refreshing escape.</a:t>
            </a:r>
          </a:p>
          <a:p>
            <a:pPr marL="0" indent="0">
              <a:spcBef>
                <a:spcPts val="2500"/>
              </a:spcBef>
              <a:buNone/>
            </a:pPr>
            <a:r>
              <a:rPr lang="en-US" sz="1400" b="1"/>
              <a:t>Mountain Adventures</a:t>
            </a:r>
          </a:p>
          <a:p>
            <a:pPr marL="0" lvl="1" indent="0">
              <a:buNone/>
            </a:pPr>
            <a:r>
              <a:rPr lang="en-US" sz="1400"/>
              <a:t>Mountain vacations appeal to adventure seekers, offering hiking, climbing, and breathtaking views for an exhilarating experience.</a:t>
            </a:r>
          </a:p>
          <a:p>
            <a:pPr marL="0" indent="0">
              <a:spcBef>
                <a:spcPts val="2500"/>
              </a:spcBef>
              <a:buNone/>
            </a:pPr>
            <a:r>
              <a:rPr lang="en-US" sz="1400" b="1"/>
              <a:t>Adventurous Activities</a:t>
            </a:r>
          </a:p>
          <a:p>
            <a:pPr marL="0" lvl="1" indent="0">
              <a:buNone/>
            </a:pPr>
            <a:r>
              <a:rPr lang="en-US" sz="1400"/>
              <a:t>For those craving excitement, adventure vacations include activities like zip-lining, rafting, and wildlife safaris.</a:t>
            </a:r>
            <a:endParaRPr lang="en-IN" sz="1400"/>
          </a:p>
        </p:txBody>
      </p:sp>
    </p:spTree>
    <p:extLst>
      <p:ext uri="{BB962C8B-B14F-4D97-AF65-F5344CB8AC3E}">
        <p14:creationId xmlns:p14="http://schemas.microsoft.com/office/powerpoint/2010/main" val="3504950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5F4A4E-28D9-FE77-BC33-ED1DCF3BB432}"/>
              </a:ext>
            </a:extLst>
          </p:cNvPr>
          <p:cNvSpPr>
            <a:spLocks noGrp="1"/>
          </p:cNvSpPr>
          <p:nvPr>
            <p:ph type="title"/>
          </p:nvPr>
        </p:nvSpPr>
        <p:spPr>
          <a:xfrm>
            <a:off x="640079" y="914400"/>
            <a:ext cx="4261104" cy="1097280"/>
          </a:xfrm>
        </p:spPr>
        <p:txBody>
          <a:bodyPr vert="horz" lIns="91440" tIns="45720" rIns="91440" bIns="45720" rtlCol="0" anchor="t">
            <a:normAutofit/>
          </a:bodyPr>
          <a:lstStyle/>
          <a:p>
            <a:pPr>
              <a:lnSpc>
                <a:spcPct val="90000"/>
              </a:lnSpc>
            </a:pPr>
            <a:r>
              <a:rPr lang="en-US" sz="2300"/>
              <a:t>Ensuring Last-Minute Additions Don’t Disrupt Existing Plans</a:t>
            </a:r>
          </a:p>
        </p:txBody>
      </p:sp>
      <p:sp>
        <p:nvSpPr>
          <p:cNvPr id="4" name="Content Placeholder 3">
            <a:extLst>
              <a:ext uri="{FF2B5EF4-FFF2-40B4-BE49-F238E27FC236}">
                <a16:creationId xmlns:a16="http://schemas.microsoft.com/office/drawing/2014/main" id="{44779EA5-C7C1-87B0-B75C-105BC3599D1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None/>
            </a:pPr>
            <a:r>
              <a:rPr lang="en-US" sz="1400" b="1"/>
              <a:t>Cautious Planning</a:t>
            </a:r>
          </a:p>
          <a:p>
            <a:pPr marL="0" lvl="1" indent="0">
              <a:buNone/>
            </a:pPr>
            <a:r>
              <a:rPr lang="en-US" sz="1400"/>
              <a:t>Being cautious with last-minute changes is essential for preserving a positive vacation experience.</a:t>
            </a:r>
          </a:p>
          <a:p>
            <a:pPr marL="0" indent="0">
              <a:spcBef>
                <a:spcPts val="2500"/>
              </a:spcBef>
              <a:buNone/>
            </a:pPr>
            <a:r>
              <a:rPr lang="en-US" sz="1400" b="1"/>
              <a:t>Integrity of Experience</a:t>
            </a:r>
          </a:p>
          <a:p>
            <a:pPr marL="0" lvl="1" indent="0">
              <a:buNone/>
            </a:pPr>
            <a:r>
              <a:rPr lang="en-US" sz="1400"/>
              <a:t>Maintaining the integrity of the vacation experience can be compared to regression testing in software development.</a:t>
            </a:r>
            <a:endParaRPr lang="en-IN" sz="1400"/>
          </a:p>
        </p:txBody>
      </p:sp>
      <p:pic>
        <p:nvPicPr>
          <p:cNvPr id="5" name="Content Placeholder 4" descr="Top view of a calendar with a red pen on top">
            <a:extLst>
              <a:ext uri="{FF2B5EF4-FFF2-40B4-BE49-F238E27FC236}">
                <a16:creationId xmlns:a16="http://schemas.microsoft.com/office/drawing/2014/main" id="{98D6799B-0F76-4628-B63A-34F87D93DC9F}"/>
              </a:ext>
            </a:extLst>
          </p:cNvPr>
          <p:cNvPicPr>
            <a:picLocks noGrp="1" noChangeAspect="1"/>
          </p:cNvPicPr>
          <p:nvPr>
            <p:ph sz="half" idx="1"/>
          </p:nvPr>
        </p:nvPicPr>
        <p:blipFill>
          <a:blip r:embed="rId3"/>
          <a:srcRect l="19913" r="2" b="2"/>
          <a:stretch>
            <a:fillRect/>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672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FA0324-D8F4-EDF3-CCA3-E704D3DA972C}"/>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Maintaining the Integrity of the Itinerary</a:t>
            </a:r>
          </a:p>
        </p:txBody>
      </p:sp>
      <p:pic>
        <p:nvPicPr>
          <p:cNvPr id="5" name="Content Placeholder 4" descr="Suitcase on wooden underground, filled with clothes for tourism.&#10;Travel brochure with voucher. Mobile phone with COVID-19 CoronaVirus vaccination certificate, along with traditional paper passport.&#10;&#10;Notes:&#10;- The travel brochure is fake with generic text. It was created by me in photoshop using 3 of my own beach photos.&#10;- The certificate image on the mobile phone is fake and has generic text. It was created by me in photoshop. The QR code decodes as the text: &quot;COVID certificate&quot;">
            <a:extLst>
              <a:ext uri="{FF2B5EF4-FFF2-40B4-BE49-F238E27FC236}">
                <a16:creationId xmlns:a16="http://schemas.microsoft.com/office/drawing/2014/main" id="{2A865043-E2A8-4B9B-9AFB-8FD4B4D15A0F}"/>
              </a:ext>
            </a:extLst>
          </p:cNvPr>
          <p:cNvPicPr>
            <a:picLocks noGrp="1" noChangeAspect="1"/>
          </p:cNvPicPr>
          <p:nvPr>
            <p:ph sz="half" idx="1"/>
          </p:nvPr>
        </p:nvPicPr>
        <p:blipFill>
          <a:blip r:embed="rId3"/>
          <a:srcRect l="34982" r="15519" b="-2"/>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2E85DCEC-DEED-A8BD-8DF2-06F014AF8E7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Importance of Itinerary</a:t>
            </a:r>
          </a:p>
          <a:p>
            <a:pPr marL="0" lvl="1" indent="0">
              <a:buNone/>
            </a:pPr>
            <a:r>
              <a:rPr lang="en-US" sz="1400"/>
              <a:t>A well-maintained itinerary is crucial for a smooth and enjoyable vacation experience, avoiding unnecessary stress.</a:t>
            </a:r>
          </a:p>
          <a:p>
            <a:pPr marL="0" indent="0">
              <a:spcBef>
                <a:spcPts val="2500"/>
              </a:spcBef>
              <a:buNone/>
            </a:pPr>
            <a:r>
              <a:rPr lang="en-US" sz="1400" b="1"/>
              <a:t>Comparison with Software Functionality</a:t>
            </a:r>
          </a:p>
          <a:p>
            <a:pPr marL="0" lvl="1" indent="0">
              <a:buNone/>
            </a:pPr>
            <a:r>
              <a:rPr lang="en-US" sz="1400"/>
              <a:t>Just like software updates require careful implementation, maintaining the itinerary ensures every detail aligns for optimal enjoyment.</a:t>
            </a:r>
          </a:p>
          <a:p>
            <a:pPr marL="0" indent="0">
              <a:spcBef>
                <a:spcPts val="2500"/>
              </a:spcBef>
              <a:buNone/>
            </a:pPr>
            <a:r>
              <a:rPr lang="en-US" sz="1400" b="1"/>
              <a:t>Avoiding Disruptions</a:t>
            </a:r>
          </a:p>
          <a:p>
            <a:pPr marL="0" lvl="1" indent="0">
              <a:buNone/>
            </a:pPr>
            <a:r>
              <a:rPr lang="en-US" sz="1400"/>
              <a:t>Keeping the itinerary intact prevents disruptions that could hinder the overall experience, allowing travelers to enjoy each destination.</a:t>
            </a:r>
            <a:endParaRPr lang="en-IN" sz="1400"/>
          </a:p>
        </p:txBody>
      </p:sp>
    </p:spTree>
    <p:extLst>
      <p:ext uri="{BB962C8B-B14F-4D97-AF65-F5344CB8AC3E}">
        <p14:creationId xmlns:p14="http://schemas.microsoft.com/office/powerpoint/2010/main" val="3452475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E17E3427-9CC9-0A77-FF1E-B35D86CAE9C5}"/>
              </a:ext>
            </a:extLst>
          </p:cNvPr>
          <p:cNvSpPr>
            <a:spLocks noGrp="1"/>
          </p:cNvSpPr>
          <p:nvPr>
            <p:ph type="title"/>
          </p:nvPr>
        </p:nvSpPr>
        <p:spPr>
          <a:xfrm>
            <a:off x="640079" y="1572768"/>
            <a:ext cx="8162176" cy="1406993"/>
          </a:xfrm>
        </p:spPr>
        <p:txBody>
          <a:bodyPr anchor="b">
            <a:normAutofit/>
          </a:bodyPr>
          <a:lstStyle/>
          <a:p>
            <a:r>
              <a:rPr lang="en-IN" sz="6000"/>
              <a:t>Conclusion</a:t>
            </a:r>
          </a:p>
        </p:txBody>
      </p:sp>
      <p:graphicFrame>
        <p:nvGraphicFramePr>
          <p:cNvPr id="11" name="Content Placeholder 2">
            <a:extLst>
              <a:ext uri="{FF2B5EF4-FFF2-40B4-BE49-F238E27FC236}">
                <a16:creationId xmlns:a16="http://schemas.microsoft.com/office/drawing/2014/main" id="{99292B18-4827-2FD9-6F18-51968937969C}"/>
              </a:ext>
            </a:extLst>
          </p:cNvPr>
          <p:cNvGraphicFramePr>
            <a:graphicFrameLocks noGrp="1"/>
          </p:cNvGraphicFramePr>
          <p:nvPr>
            <p:ph idx="1"/>
            <p:extLst>
              <p:ext uri="{D42A27DB-BD31-4B8C-83A1-F6EECF244321}">
                <p14:modId xmlns:p14="http://schemas.microsoft.com/office/powerpoint/2010/main" val="488193253"/>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40078" y="3593592"/>
          <a:ext cx="10808208"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F21FC8CC-145C-8745-889B-6521F9CCB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3256965"/>
            <a:ext cx="978862"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6416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A62FB9-7B97-AAB4-3BD7-04E79B60B110}"/>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100"/>
              <a:t>Discussing Desires and Expectations with Family or Friends</a:t>
            </a:r>
          </a:p>
        </p:txBody>
      </p:sp>
      <p:pic>
        <p:nvPicPr>
          <p:cNvPr id="5" name="Content Placeholder 4" descr="Chinese businesswoman and businessman working together at the office.">
            <a:extLst>
              <a:ext uri="{FF2B5EF4-FFF2-40B4-BE49-F238E27FC236}">
                <a16:creationId xmlns:a16="http://schemas.microsoft.com/office/drawing/2014/main" id="{46B48E15-2139-449E-88EA-EB8D4DB32853}"/>
              </a:ext>
            </a:extLst>
          </p:cNvPr>
          <p:cNvPicPr>
            <a:picLocks noGrp="1" noChangeAspect="1"/>
          </p:cNvPicPr>
          <p:nvPr>
            <p:ph sz="half" idx="1"/>
          </p:nvPr>
        </p:nvPicPr>
        <p:blipFill>
          <a:blip r:embed="rId3"/>
          <a:srcRect l="20651" r="24282" b="2"/>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7FD8C90-3C83-6E62-79A8-B31B0D43440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Importance of Communication</a:t>
            </a:r>
          </a:p>
          <a:p>
            <a:pPr marL="0" lvl="1" indent="0">
              <a:buNone/>
            </a:pPr>
            <a:r>
              <a:rPr lang="en-US" sz="1400"/>
              <a:t>Clear communication is essential when discussing desires and expectations. It ensures everyone's voice is heard and valued.</a:t>
            </a:r>
          </a:p>
          <a:p>
            <a:pPr marL="0" indent="0">
              <a:spcBef>
                <a:spcPts val="2500"/>
              </a:spcBef>
              <a:buNone/>
            </a:pPr>
            <a:r>
              <a:rPr lang="en-US" sz="1400" b="1"/>
              <a:t>Stakeholder Engagement</a:t>
            </a:r>
          </a:p>
          <a:p>
            <a:pPr marL="0" lvl="1" indent="0">
              <a:buNone/>
            </a:pPr>
            <a:r>
              <a:rPr lang="en-US" sz="1400"/>
              <a:t>Aligning desires with family or friends mirrors stakeholder engagement in projects, ensuring all needs are addressed.</a:t>
            </a:r>
          </a:p>
          <a:p>
            <a:pPr marL="0" indent="0">
              <a:spcBef>
                <a:spcPts val="2500"/>
              </a:spcBef>
              <a:buNone/>
            </a:pPr>
            <a:r>
              <a:rPr lang="en-US" sz="1400" b="1"/>
              <a:t>Consideration of Needs</a:t>
            </a:r>
          </a:p>
          <a:p>
            <a:pPr marL="0" lvl="1" indent="0">
              <a:buNone/>
            </a:pPr>
            <a:r>
              <a:rPr lang="en-US" sz="1400"/>
              <a:t>Considering each person's needs fosters a supportive environment and strengthens relationships within the group.</a:t>
            </a:r>
            <a:endParaRPr lang="en-IN" sz="1400"/>
          </a:p>
        </p:txBody>
      </p:sp>
    </p:spTree>
    <p:extLst>
      <p:ext uri="{BB962C8B-B14F-4D97-AF65-F5344CB8AC3E}">
        <p14:creationId xmlns:p14="http://schemas.microsoft.com/office/powerpoint/2010/main" val="981632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C64773BD-2DB6-2D71-94E5-28EA91DDC789}"/>
              </a:ext>
            </a:extLst>
          </p:cNvPr>
          <p:cNvSpPr>
            <a:spLocks noGrp="1"/>
          </p:cNvSpPr>
          <p:nvPr>
            <p:ph type="ctrTitle"/>
          </p:nvPr>
        </p:nvSpPr>
        <p:spPr>
          <a:xfrm>
            <a:off x="559219" y="1115844"/>
            <a:ext cx="7680960" cy="4631911"/>
          </a:xfrm>
        </p:spPr>
        <p:txBody>
          <a:bodyPr anchor="b">
            <a:normAutofit/>
          </a:bodyPr>
          <a:lstStyle/>
          <a:p>
            <a:r>
              <a:rPr lang="en-IN" sz="6500"/>
              <a:t>Requirement Analysis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6563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97D6A-58E4-7264-6423-9071A40B167F}"/>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Researching Possible Destinations and Activities</a:t>
            </a:r>
          </a:p>
        </p:txBody>
      </p:sp>
      <p:sp>
        <p:nvSpPr>
          <p:cNvPr id="4" name="Content Placeholder 3">
            <a:extLst>
              <a:ext uri="{FF2B5EF4-FFF2-40B4-BE49-F238E27FC236}">
                <a16:creationId xmlns:a16="http://schemas.microsoft.com/office/drawing/2014/main" id="{2BE89084-0916-8178-8E6D-02D198E6E57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Importance of Research</a:t>
            </a:r>
          </a:p>
          <a:p>
            <a:pPr marL="0" lvl="1" indent="0">
              <a:buNone/>
            </a:pPr>
            <a:r>
              <a:rPr lang="en-US" sz="1400"/>
              <a:t>Researching destinations is crucial to understanding the options available and aligning them with group needs.</a:t>
            </a:r>
          </a:p>
          <a:p>
            <a:pPr marL="0" indent="0">
              <a:spcBef>
                <a:spcPts val="2500"/>
              </a:spcBef>
              <a:buNone/>
            </a:pPr>
            <a:r>
              <a:rPr lang="en-US" sz="1400" b="1"/>
              <a:t>Analyzing Requirements</a:t>
            </a:r>
          </a:p>
          <a:p>
            <a:pPr marL="0" lvl="1" indent="0">
              <a:buNone/>
            </a:pPr>
            <a:r>
              <a:rPr lang="en-US" sz="1400"/>
              <a:t>Similar to SDLC requirements gathering, analyzing travel options ensures the best choices for the group.</a:t>
            </a:r>
          </a:p>
          <a:p>
            <a:pPr marL="0" indent="0">
              <a:spcBef>
                <a:spcPts val="2500"/>
              </a:spcBef>
              <a:buNone/>
            </a:pPr>
            <a:r>
              <a:rPr lang="en-US" sz="1400" b="1"/>
              <a:t>Finding the Best Fit</a:t>
            </a:r>
          </a:p>
          <a:p>
            <a:pPr marL="0" lvl="1" indent="0">
              <a:buNone/>
            </a:pPr>
            <a:r>
              <a:rPr lang="en-US" sz="1400"/>
              <a:t>The goal of researching options is to identify the destination that best meets the desires and needs of the group.</a:t>
            </a:r>
            <a:endParaRPr lang="en-IN" sz="1400"/>
          </a:p>
        </p:txBody>
      </p:sp>
      <p:pic>
        <p:nvPicPr>
          <p:cNvPr id="5" name="Content Placeholder 4" descr="Business discussion">
            <a:extLst>
              <a:ext uri="{FF2B5EF4-FFF2-40B4-BE49-F238E27FC236}">
                <a16:creationId xmlns:a16="http://schemas.microsoft.com/office/drawing/2014/main" id="{0D734E1A-7BB0-42E3-8E9A-70D3F7470B72}"/>
              </a:ext>
            </a:extLst>
          </p:cNvPr>
          <p:cNvPicPr>
            <a:picLocks noGrp="1" noChangeAspect="1"/>
          </p:cNvPicPr>
          <p:nvPr>
            <p:ph sz="half" idx="1"/>
          </p:nvPr>
        </p:nvPicPr>
        <p:blipFill>
          <a:blip r:embed="rId3"/>
          <a:srcRect l="23229" r="21764"/>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0820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AE515552-4C03-9F41-AB9E-94C9B3971F15}"/>
              </a:ext>
            </a:extLst>
          </p:cNvPr>
          <p:cNvSpPr>
            <a:spLocks noGrp="1"/>
          </p:cNvSpPr>
          <p:nvPr>
            <p:ph type="title"/>
          </p:nvPr>
        </p:nvSpPr>
        <p:spPr>
          <a:xfrm>
            <a:off x="640080" y="914401"/>
            <a:ext cx="4306824" cy="1477817"/>
          </a:xfrm>
        </p:spPr>
        <p:txBody>
          <a:bodyPr vert="horz" lIns="91440" tIns="45720" rIns="91440" bIns="45720" rtlCol="0" anchor="t">
            <a:normAutofit/>
          </a:bodyPr>
          <a:lstStyle/>
          <a:p>
            <a:pPr>
              <a:lnSpc>
                <a:spcPct val="90000"/>
              </a:lnSpc>
            </a:pPr>
            <a:r>
              <a:rPr lang="en-US" sz="2800"/>
              <a:t>Considering Weather, Travel Advisories, Visas, and Budget Constraints</a:t>
            </a:r>
          </a:p>
        </p:txBody>
      </p:sp>
      <p:pic>
        <p:nvPicPr>
          <p:cNvPr id="5" name="Content Placeholder 4" descr="Person hiking">
            <a:extLst>
              <a:ext uri="{FF2B5EF4-FFF2-40B4-BE49-F238E27FC236}">
                <a16:creationId xmlns:a16="http://schemas.microsoft.com/office/drawing/2014/main" id="{55A0324E-F396-4FC6-9FB5-4D63A0304056}"/>
              </a:ext>
            </a:extLst>
          </p:cNvPr>
          <p:cNvPicPr>
            <a:picLocks noGrp="1" noChangeAspect="1"/>
          </p:cNvPicPr>
          <p:nvPr>
            <p:ph sz="half" idx="1"/>
          </p:nvPr>
        </p:nvPicPr>
        <p:blipFill>
          <a:blip r:embed="rId3"/>
          <a:srcRect l="10498" r="1" b="1"/>
          <a:stretch>
            <a:fillRect/>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DABCD31-9A5B-C322-0820-44C05EC889B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1400" b="1"/>
              <a:t>Assessing Weather Conditions</a:t>
            </a:r>
          </a:p>
          <a:p>
            <a:pPr marL="0" lvl="1" indent="0">
              <a:buNone/>
            </a:pPr>
            <a:r>
              <a:rPr lang="en-US" sz="1400"/>
              <a:t>Travelers should take the climate into account to ensure the best experience during their vacation.</a:t>
            </a:r>
          </a:p>
          <a:p>
            <a:pPr marL="0" indent="0">
              <a:spcBef>
                <a:spcPts val="2500"/>
              </a:spcBef>
              <a:buNone/>
            </a:pPr>
            <a:r>
              <a:rPr lang="en-US" sz="1400" b="1"/>
              <a:t>Checking Travel Advisories</a:t>
            </a:r>
          </a:p>
          <a:p>
            <a:pPr marL="0" lvl="1" indent="0">
              <a:buNone/>
            </a:pPr>
            <a:r>
              <a:rPr lang="en-US" sz="1400"/>
              <a:t>It's vital to review travel advisories to stay informed about safety and health concerns in the destination.</a:t>
            </a:r>
          </a:p>
          <a:p>
            <a:pPr marL="0" indent="0">
              <a:spcBef>
                <a:spcPts val="2500"/>
              </a:spcBef>
              <a:buNone/>
            </a:pPr>
            <a:r>
              <a:rPr lang="en-US" sz="1400" b="1"/>
              <a:t>Understanding Visa Requirements</a:t>
            </a:r>
          </a:p>
          <a:p>
            <a:pPr marL="0" lvl="1" indent="0">
              <a:buNone/>
            </a:pPr>
            <a:r>
              <a:rPr lang="en-US" sz="1400"/>
              <a:t>Travelers must know the visa requirements for their destination to avoid any entry issues.</a:t>
            </a:r>
          </a:p>
          <a:p>
            <a:pPr marL="0" indent="0">
              <a:spcBef>
                <a:spcPts val="2500"/>
              </a:spcBef>
              <a:buNone/>
            </a:pPr>
            <a:r>
              <a:rPr lang="en-US" sz="1400" b="1"/>
              <a:t>Managing Budget Constraints</a:t>
            </a:r>
          </a:p>
          <a:p>
            <a:pPr marL="0" lvl="1" indent="0">
              <a:buNone/>
            </a:pPr>
            <a:r>
              <a:rPr lang="en-US" sz="1400"/>
              <a:t>Establishing a budget helps travelers prioritize their expenses and make informed decisions during their trip.</a:t>
            </a:r>
            <a:endParaRPr lang="en-IN" sz="1400"/>
          </a:p>
        </p:txBody>
      </p:sp>
    </p:spTree>
    <p:extLst>
      <p:ext uri="{BB962C8B-B14F-4D97-AF65-F5344CB8AC3E}">
        <p14:creationId xmlns:p14="http://schemas.microsoft.com/office/powerpoint/2010/main" val="3950002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5F580E9F-29FA-C803-B343-17B2543D07DF}"/>
              </a:ext>
            </a:extLst>
          </p:cNvPr>
          <p:cNvSpPr>
            <a:spLocks noGrp="1"/>
          </p:cNvSpPr>
          <p:nvPr>
            <p:ph type="ctrTitle"/>
          </p:nvPr>
        </p:nvSpPr>
        <p:spPr>
          <a:xfrm>
            <a:off x="559219" y="1115844"/>
            <a:ext cx="7680960" cy="4631911"/>
          </a:xfrm>
        </p:spPr>
        <p:txBody>
          <a:bodyPr anchor="b">
            <a:normAutofit/>
          </a:bodyPr>
          <a:lstStyle/>
          <a:p>
            <a:r>
              <a:rPr lang="en-IN" sz="6500"/>
              <a:t>Sharing with Design Team</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304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TotalTime>
  <Words>3463</Words>
  <Application>Microsoft Office PowerPoint</Application>
  <PresentationFormat>Widescreen</PresentationFormat>
  <Paragraphs>300</Paragraphs>
  <Slides>42</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Aptos</vt:lpstr>
      <vt:lpstr>Arial</vt:lpstr>
      <vt:lpstr>Bierstadt</vt:lpstr>
      <vt:lpstr>Grandview Display</vt:lpstr>
      <vt:lpstr>DashVTI</vt:lpstr>
      <vt:lpstr>Understanding the Software Development Life Cycle (SDLC) Through the Analogy of Planning and Going on a Vacation</vt:lpstr>
      <vt:lpstr>Agenda Overview</vt:lpstr>
      <vt:lpstr>Requirements Gathering</vt:lpstr>
      <vt:lpstr>Identifying Vacation Preferences: Beach, Mountains, Adventure, Relaxation</vt:lpstr>
      <vt:lpstr>Discussing Desires and Expectations with Family or Friends</vt:lpstr>
      <vt:lpstr>Requirement Analysis</vt:lpstr>
      <vt:lpstr>Researching Possible Destinations and Activities</vt:lpstr>
      <vt:lpstr>Considering Weather, Travel Advisories, Visas, and Budget Constraints</vt:lpstr>
      <vt:lpstr>Sharing with Design Team</vt:lpstr>
      <vt:lpstr>Consulting with a Travel Agent or Planner</vt:lpstr>
      <vt:lpstr>Exploring Various Vacation Options and Packages</vt:lpstr>
      <vt:lpstr>Impact Analysis</vt:lpstr>
      <vt:lpstr>Evaluating the Trip's Impact on Work Schedules and School Breaks</vt:lpstr>
      <vt:lpstr>Checking Alignment with Holidays and Other Commitments</vt:lpstr>
      <vt:lpstr>High-Level Design (HLD)</vt:lpstr>
      <vt:lpstr>Creating a Rough Itinerary: Flight Bookings, Hotel Reservations, Main Attractions</vt:lpstr>
      <vt:lpstr>Planning Key Aspects of the Trip</vt:lpstr>
      <vt:lpstr>Low-Level Design (LLD)</vt:lpstr>
      <vt:lpstr>Detailing Daily Plans: Local Transport, Meal Stops, Backup Options, Ticket Times</vt:lpstr>
      <vt:lpstr>Specifying Concrete Actions and Schedules</vt:lpstr>
      <vt:lpstr>Technical Refinement</vt:lpstr>
      <vt:lpstr>Mapping Out Contingency Plans: Handling Flight Delays or Weather Changes</vt:lpstr>
      <vt:lpstr>Preparing for Unforeseen Events</vt:lpstr>
      <vt:lpstr>Breakdown of Requirements</vt:lpstr>
      <vt:lpstr>Assigning Roles: Who Packs What, Books Rides, Handles Documents</vt:lpstr>
      <vt:lpstr>Organizing Responsibilities</vt:lpstr>
      <vt:lpstr>Estimation &amp; Planning</vt:lpstr>
      <vt:lpstr>Estimating Time and Money Needed for Activities: Sightseeing, Shopping, Etc.</vt:lpstr>
      <vt:lpstr>Budgeting for the Vacation</vt:lpstr>
      <vt:lpstr>Development (Execution)</vt:lpstr>
      <vt:lpstr>Actually Going on the Trip: Following the Plan, Actively Participating</vt:lpstr>
      <vt:lpstr>Executing the Vacation Itinerary</vt:lpstr>
      <vt:lpstr>Unit Testing</vt:lpstr>
      <vt:lpstr>Checking Reservations and Plans for Each Day</vt:lpstr>
      <vt:lpstr>Ensuring Daily Activities Go Smoothly</vt:lpstr>
      <vt:lpstr>Functional Testing</vt:lpstr>
      <vt:lpstr>Evaluating the Overall Vacation Experience</vt:lpstr>
      <vt:lpstr>Assessing Enjoyment and Satisfaction</vt:lpstr>
      <vt:lpstr>Regression Testing</vt:lpstr>
      <vt:lpstr>Ensuring Last-Minute Additions Don’t Disrupt Existing Plans</vt:lpstr>
      <vt:lpstr>Maintaining the Integrity of the Itinerary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Amit Thakur</dc:creator>
  <cp:lastModifiedBy>Amit Thakur</cp:lastModifiedBy>
  <cp:revision>1</cp:revision>
  <dcterms:created xsi:type="dcterms:W3CDTF">2025-07-01T16:49:55Z</dcterms:created>
  <dcterms:modified xsi:type="dcterms:W3CDTF">2025-07-01T16:59:15Z</dcterms:modified>
</cp:coreProperties>
</file>